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8" r:id="rId2"/>
    <p:sldId id="351" r:id="rId3"/>
    <p:sldId id="346" r:id="rId4"/>
    <p:sldId id="347" r:id="rId5"/>
    <p:sldId id="348" r:id="rId6"/>
    <p:sldId id="349" r:id="rId7"/>
    <p:sldId id="350" r:id="rId8"/>
    <p:sldId id="309" r:id="rId9"/>
    <p:sldId id="322" r:id="rId10"/>
    <p:sldId id="323" r:id="rId11"/>
    <p:sldId id="281" r:id="rId12"/>
    <p:sldId id="360" r:id="rId13"/>
    <p:sldId id="361" r:id="rId14"/>
    <p:sldId id="362" r:id="rId15"/>
    <p:sldId id="366" r:id="rId16"/>
    <p:sldId id="367" r:id="rId17"/>
    <p:sldId id="284" r:id="rId18"/>
    <p:sldId id="310" r:id="rId19"/>
    <p:sldId id="315" r:id="rId20"/>
    <p:sldId id="330" r:id="rId21"/>
    <p:sldId id="331" r:id="rId22"/>
    <p:sldId id="329" r:id="rId23"/>
    <p:sldId id="332" r:id="rId24"/>
    <p:sldId id="344" r:id="rId25"/>
    <p:sldId id="345" r:id="rId26"/>
    <p:sldId id="311" r:id="rId27"/>
    <p:sldId id="364" r:id="rId28"/>
    <p:sldId id="335" r:id="rId29"/>
    <p:sldId id="308" r:id="rId30"/>
    <p:sldId id="339" r:id="rId31"/>
    <p:sldId id="276" r:id="rId32"/>
    <p:sldId id="312" r:id="rId33"/>
    <p:sldId id="333" r:id="rId34"/>
    <p:sldId id="358" r:id="rId35"/>
    <p:sldId id="352" r:id="rId36"/>
    <p:sldId id="353" r:id="rId37"/>
    <p:sldId id="354" r:id="rId38"/>
    <p:sldId id="355" r:id="rId39"/>
    <p:sldId id="368" r:id="rId40"/>
    <p:sldId id="369" r:id="rId41"/>
    <p:sldId id="370" r:id="rId42"/>
    <p:sldId id="314" r:id="rId43"/>
    <p:sldId id="324" r:id="rId44"/>
    <p:sldId id="325" r:id="rId45"/>
    <p:sldId id="326" r:id="rId46"/>
    <p:sldId id="336" r:id="rId47"/>
    <p:sldId id="338" r:id="rId48"/>
    <p:sldId id="342" r:id="rId49"/>
    <p:sldId id="337" r:id="rId50"/>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Gill Sans MT" pitchFamily="34" charset="-18"/>
        <a:ea typeface="+mn-ea"/>
        <a:cs typeface="Arial" pitchFamily="34" charset="0"/>
      </a:defRPr>
    </a:lvl1pPr>
    <a:lvl2pPr marL="457200" algn="l" rtl="0" fontAlgn="base">
      <a:spcBef>
        <a:spcPct val="0"/>
      </a:spcBef>
      <a:spcAft>
        <a:spcPct val="0"/>
      </a:spcAft>
      <a:defRPr kern="1200">
        <a:solidFill>
          <a:schemeClr val="tx1"/>
        </a:solidFill>
        <a:latin typeface="Gill Sans MT" pitchFamily="34" charset="-18"/>
        <a:ea typeface="+mn-ea"/>
        <a:cs typeface="Arial" pitchFamily="34" charset="0"/>
      </a:defRPr>
    </a:lvl2pPr>
    <a:lvl3pPr marL="914400" algn="l" rtl="0" fontAlgn="base">
      <a:spcBef>
        <a:spcPct val="0"/>
      </a:spcBef>
      <a:spcAft>
        <a:spcPct val="0"/>
      </a:spcAft>
      <a:defRPr kern="1200">
        <a:solidFill>
          <a:schemeClr val="tx1"/>
        </a:solidFill>
        <a:latin typeface="Gill Sans MT" pitchFamily="34" charset="-18"/>
        <a:ea typeface="+mn-ea"/>
        <a:cs typeface="Arial" pitchFamily="34" charset="0"/>
      </a:defRPr>
    </a:lvl3pPr>
    <a:lvl4pPr marL="1371600" algn="l" rtl="0" fontAlgn="base">
      <a:spcBef>
        <a:spcPct val="0"/>
      </a:spcBef>
      <a:spcAft>
        <a:spcPct val="0"/>
      </a:spcAft>
      <a:defRPr kern="1200">
        <a:solidFill>
          <a:schemeClr val="tx1"/>
        </a:solidFill>
        <a:latin typeface="Gill Sans MT" pitchFamily="34" charset="-18"/>
        <a:ea typeface="+mn-ea"/>
        <a:cs typeface="Arial" pitchFamily="34" charset="0"/>
      </a:defRPr>
    </a:lvl4pPr>
    <a:lvl5pPr marL="1828800" algn="l" rtl="0" fontAlgn="base">
      <a:spcBef>
        <a:spcPct val="0"/>
      </a:spcBef>
      <a:spcAft>
        <a:spcPct val="0"/>
      </a:spcAft>
      <a:defRPr kern="1200">
        <a:solidFill>
          <a:schemeClr val="tx1"/>
        </a:solidFill>
        <a:latin typeface="Gill Sans MT" pitchFamily="34" charset="-18"/>
        <a:ea typeface="+mn-ea"/>
        <a:cs typeface="Arial" pitchFamily="34" charset="0"/>
      </a:defRPr>
    </a:lvl5pPr>
    <a:lvl6pPr marL="2286000" algn="l" defTabSz="914400" rtl="0" eaLnBrk="1" latinLnBrk="0" hangingPunct="1">
      <a:defRPr kern="1200">
        <a:solidFill>
          <a:schemeClr val="tx1"/>
        </a:solidFill>
        <a:latin typeface="Gill Sans MT" pitchFamily="34" charset="-18"/>
        <a:ea typeface="+mn-ea"/>
        <a:cs typeface="Arial" pitchFamily="34" charset="0"/>
      </a:defRPr>
    </a:lvl6pPr>
    <a:lvl7pPr marL="2743200" algn="l" defTabSz="914400" rtl="0" eaLnBrk="1" latinLnBrk="0" hangingPunct="1">
      <a:defRPr kern="1200">
        <a:solidFill>
          <a:schemeClr val="tx1"/>
        </a:solidFill>
        <a:latin typeface="Gill Sans MT" pitchFamily="34" charset="-18"/>
        <a:ea typeface="+mn-ea"/>
        <a:cs typeface="Arial" pitchFamily="34" charset="0"/>
      </a:defRPr>
    </a:lvl7pPr>
    <a:lvl8pPr marL="3200400" algn="l" defTabSz="914400" rtl="0" eaLnBrk="1" latinLnBrk="0" hangingPunct="1">
      <a:defRPr kern="1200">
        <a:solidFill>
          <a:schemeClr val="tx1"/>
        </a:solidFill>
        <a:latin typeface="Gill Sans MT" pitchFamily="34" charset="-18"/>
        <a:ea typeface="+mn-ea"/>
        <a:cs typeface="Arial" pitchFamily="34" charset="0"/>
      </a:defRPr>
    </a:lvl8pPr>
    <a:lvl9pPr marL="3657600" algn="l" defTabSz="914400" rtl="0" eaLnBrk="1" latinLnBrk="0" hangingPunct="1">
      <a:defRPr kern="1200">
        <a:solidFill>
          <a:schemeClr val="tx1"/>
        </a:solidFill>
        <a:latin typeface="Gill Sans MT" pitchFamily="34" charset="-18"/>
        <a:ea typeface="+mn-ea"/>
        <a:cs typeface="Arial" pitchFamily="34" charset="0"/>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5A18"/>
    <a:srgbClr val="555F19"/>
    <a:srgbClr val="767D15"/>
    <a:srgbClr val="B9B128"/>
    <a:srgbClr val="FFFFFF"/>
    <a:srgbClr val="F1F1F1"/>
    <a:srgbClr val="F0F0F0"/>
    <a:srgbClr val="939B1B"/>
    <a:srgbClr val="FFC492"/>
    <a:srgbClr val="DEF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éma alapján készült stílus 1 – 3. jelölőszín">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éma alapján készült stílus 1 – 6. jelölőszín">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Közepesen sötét stílus 2 – 5.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Közepesen sötét stílus 1 – 3. jelölőszín">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7059" autoAdjust="0"/>
  </p:normalViewPr>
  <p:slideViewPr>
    <p:cSldViewPr>
      <p:cViewPr varScale="1">
        <p:scale>
          <a:sx n="70" d="100"/>
          <a:sy n="70" d="100"/>
        </p:scale>
        <p:origin x="1368" y="72"/>
      </p:cViewPr>
      <p:guideLst>
        <p:guide orient="horz" pos="2205"/>
        <p:guide pos="2880"/>
      </p:guideLst>
    </p:cSldViewPr>
  </p:slideViewPr>
  <p:outlineViewPr>
    <p:cViewPr>
      <p:scale>
        <a:sx n="33" d="100"/>
        <a:sy n="33" d="100"/>
      </p:scale>
      <p:origin x="0" y="91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b="1" i="0" dirty="0"/>
              <a:t>Vagyon</a:t>
            </a:r>
            <a:r>
              <a:rPr lang="hu-HU" b="1" i="0" baseline="0" dirty="0"/>
              <a:t> (eFt)</a:t>
            </a:r>
            <a:endParaRPr lang="hu-HU" b="1" i="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Munka1!$P$7</c:f>
              <c:strCache>
                <c:ptCount val="1"/>
                <c:pt idx="0">
                  <c:v>Pannónia</c:v>
                </c:pt>
              </c:strCache>
            </c:strRef>
          </c:tx>
          <c:spPr>
            <a:solidFill>
              <a:schemeClr val="accent6"/>
            </a:solidFill>
            <a:ln>
              <a:noFill/>
            </a:ln>
            <a:effectLst/>
          </c:spPr>
          <c:invertIfNegative val="0"/>
          <c:cat>
            <c:strRef>
              <c:f>Munka1!$O$8</c:f>
              <c:strCache>
                <c:ptCount val="1"/>
                <c:pt idx="0">
                  <c:v>Vagyon (eFt)</c:v>
                </c:pt>
              </c:strCache>
            </c:strRef>
          </c:cat>
          <c:val>
            <c:numRef>
              <c:f>Munka1!$P$8</c:f>
              <c:numCache>
                <c:formatCode>_-* #,##0\ _F_t_-;\-* #,##0\ _F_t_-;_-* "-"??\ _F_t_-;_-@_-</c:formatCode>
                <c:ptCount val="1"/>
                <c:pt idx="0">
                  <c:v>72583699</c:v>
                </c:pt>
              </c:numCache>
            </c:numRef>
          </c:val>
        </c:ser>
        <c:ser>
          <c:idx val="1"/>
          <c:order val="1"/>
          <c:tx>
            <c:strRef>
              <c:f>Munka1!$Q$7</c:f>
              <c:strCache>
                <c:ptCount val="1"/>
                <c:pt idx="0">
                  <c:v>Mobilitás</c:v>
                </c:pt>
              </c:strCache>
            </c:strRef>
          </c:tx>
          <c:spPr>
            <a:solidFill>
              <a:schemeClr val="accent2"/>
            </a:solidFill>
            <a:ln>
              <a:noFill/>
            </a:ln>
            <a:effectLst/>
          </c:spPr>
          <c:invertIfNegative val="0"/>
          <c:cat>
            <c:strRef>
              <c:f>Munka1!$O$8</c:f>
              <c:strCache>
                <c:ptCount val="1"/>
                <c:pt idx="0">
                  <c:v>Vagyon (eFt)</c:v>
                </c:pt>
              </c:strCache>
            </c:strRef>
          </c:cat>
          <c:val>
            <c:numRef>
              <c:f>Munka1!$Q$8</c:f>
              <c:numCache>
                <c:formatCode>_-* #,##0\ _F_t_-;\-* #,##0\ _F_t_-;_-* "-"??\ _F_t_-;_-@_-</c:formatCode>
                <c:ptCount val="1"/>
                <c:pt idx="0">
                  <c:v>15526721</c:v>
                </c:pt>
              </c:numCache>
            </c:numRef>
          </c:val>
        </c:ser>
        <c:ser>
          <c:idx val="2"/>
          <c:order val="2"/>
          <c:tx>
            <c:strRef>
              <c:f>Munka1!$R$7</c:f>
              <c:strCache>
                <c:ptCount val="1"/>
                <c:pt idx="0">
                  <c:v>XI. kerület</c:v>
                </c:pt>
              </c:strCache>
            </c:strRef>
          </c:tx>
          <c:spPr>
            <a:solidFill>
              <a:schemeClr val="accent5"/>
            </a:solidFill>
            <a:ln>
              <a:noFill/>
            </a:ln>
            <a:effectLst/>
          </c:spPr>
          <c:invertIfNegative val="0"/>
          <c:cat>
            <c:strRef>
              <c:f>Munka1!$O$8</c:f>
              <c:strCache>
                <c:ptCount val="1"/>
                <c:pt idx="0">
                  <c:v>Vagyon (eFt)</c:v>
                </c:pt>
              </c:strCache>
            </c:strRef>
          </c:cat>
          <c:val>
            <c:numRef>
              <c:f>Munka1!$R$8</c:f>
              <c:numCache>
                <c:formatCode>_-* #,##0\ _F_t_-;\-* #,##0\ _F_t_-;_-* "-"??\ _F_t_-;_-@_-</c:formatCode>
                <c:ptCount val="1"/>
                <c:pt idx="0">
                  <c:v>563729</c:v>
                </c:pt>
              </c:numCache>
            </c:numRef>
          </c:val>
        </c:ser>
        <c:dLbls>
          <c:showLegendKey val="0"/>
          <c:showVal val="0"/>
          <c:showCatName val="0"/>
          <c:showSerName val="0"/>
          <c:showPercent val="0"/>
          <c:showBubbleSize val="0"/>
        </c:dLbls>
        <c:gapWidth val="150"/>
        <c:overlap val="100"/>
        <c:axId val="313861192"/>
        <c:axId val="313860016"/>
      </c:barChart>
      <c:catAx>
        <c:axId val="313861192"/>
        <c:scaling>
          <c:orientation val="minMax"/>
        </c:scaling>
        <c:delete val="1"/>
        <c:axPos val="b"/>
        <c:numFmt formatCode="General" sourceLinked="1"/>
        <c:majorTickMark val="none"/>
        <c:minorTickMark val="none"/>
        <c:tickLblPos val="nextTo"/>
        <c:crossAx val="313860016"/>
        <c:crosses val="autoZero"/>
        <c:auto val="1"/>
        <c:lblAlgn val="ctr"/>
        <c:lblOffset val="100"/>
        <c:noMultiLvlLbl val="0"/>
      </c:catAx>
      <c:valAx>
        <c:axId val="313860016"/>
        <c:scaling>
          <c:orientation val="minMax"/>
        </c:scaling>
        <c:delete val="0"/>
        <c:axPos val="l"/>
        <c:majorGridlines>
          <c:spPr>
            <a:ln w="9525" cap="flat" cmpd="sng" algn="ctr">
              <a:solidFill>
                <a:schemeClr val="tx1">
                  <a:lumMod val="15000"/>
                  <a:lumOff val="85000"/>
                </a:schemeClr>
              </a:solidFill>
              <a:round/>
            </a:ln>
            <a:effectLst/>
          </c:spPr>
        </c:majorGridlines>
        <c:numFmt formatCode="_-* #,##0\ _F_t_-;\-* #,##0\ _F_t_-;_-* &quot;-&quot;??\ _F_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13861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b="1" dirty="0"/>
              <a:t>Taglétszám (fő)</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Munka1!$P$5</c:f>
              <c:strCache>
                <c:ptCount val="1"/>
                <c:pt idx="0">
                  <c:v>Pannónia</c:v>
                </c:pt>
              </c:strCache>
            </c:strRef>
          </c:tx>
          <c:spPr>
            <a:solidFill>
              <a:schemeClr val="accent6"/>
            </a:solidFill>
            <a:ln>
              <a:noFill/>
            </a:ln>
            <a:effectLst/>
          </c:spPr>
          <c:invertIfNegative val="0"/>
          <c:cat>
            <c:strRef>
              <c:f>Munka1!$O$6</c:f>
              <c:strCache>
                <c:ptCount val="1"/>
                <c:pt idx="0">
                  <c:v>Taglétszám (fő)</c:v>
                </c:pt>
              </c:strCache>
            </c:strRef>
          </c:cat>
          <c:val>
            <c:numRef>
              <c:f>Munka1!$P$6</c:f>
              <c:numCache>
                <c:formatCode>_-* #,##0\ _F_t_-;\-* #,##0\ _F_t_-;_-* "-"??\ _F_t_-;_-@_-</c:formatCode>
                <c:ptCount val="1"/>
                <c:pt idx="0">
                  <c:v>28062</c:v>
                </c:pt>
              </c:numCache>
            </c:numRef>
          </c:val>
        </c:ser>
        <c:ser>
          <c:idx val="1"/>
          <c:order val="1"/>
          <c:tx>
            <c:strRef>
              <c:f>Munka1!$Q$5</c:f>
              <c:strCache>
                <c:ptCount val="1"/>
                <c:pt idx="0">
                  <c:v>Mobilitás</c:v>
                </c:pt>
              </c:strCache>
            </c:strRef>
          </c:tx>
          <c:spPr>
            <a:solidFill>
              <a:schemeClr val="accent2"/>
            </a:solidFill>
            <a:ln>
              <a:noFill/>
            </a:ln>
            <a:effectLst/>
          </c:spPr>
          <c:invertIfNegative val="0"/>
          <c:cat>
            <c:strRef>
              <c:f>Munka1!$O$6</c:f>
              <c:strCache>
                <c:ptCount val="1"/>
                <c:pt idx="0">
                  <c:v>Taglétszám (fő)</c:v>
                </c:pt>
              </c:strCache>
            </c:strRef>
          </c:cat>
          <c:val>
            <c:numRef>
              <c:f>Munka1!$Q$6</c:f>
              <c:numCache>
                <c:formatCode>_-* #,##0\ _F_t_-;\-* #,##0\ _F_t_-;_-* "-"??\ _F_t_-;_-@_-</c:formatCode>
                <c:ptCount val="1"/>
                <c:pt idx="0">
                  <c:v>6352</c:v>
                </c:pt>
              </c:numCache>
            </c:numRef>
          </c:val>
        </c:ser>
        <c:ser>
          <c:idx val="2"/>
          <c:order val="2"/>
          <c:tx>
            <c:strRef>
              <c:f>Munka1!$R$5</c:f>
              <c:strCache>
                <c:ptCount val="1"/>
                <c:pt idx="0">
                  <c:v>XI. kerület</c:v>
                </c:pt>
              </c:strCache>
            </c:strRef>
          </c:tx>
          <c:spPr>
            <a:solidFill>
              <a:schemeClr val="accent5"/>
            </a:solidFill>
            <a:ln>
              <a:noFill/>
            </a:ln>
            <a:effectLst/>
          </c:spPr>
          <c:invertIfNegative val="0"/>
          <c:cat>
            <c:strRef>
              <c:f>Munka1!$O$6</c:f>
              <c:strCache>
                <c:ptCount val="1"/>
                <c:pt idx="0">
                  <c:v>Taglétszám (fő)</c:v>
                </c:pt>
              </c:strCache>
            </c:strRef>
          </c:cat>
          <c:val>
            <c:numRef>
              <c:f>Munka1!$R$6</c:f>
              <c:numCache>
                <c:formatCode>_-* #,##0\ _F_t_-;\-* #,##0\ _F_t_-;_-* "-"??\ _F_t_-;_-@_-</c:formatCode>
                <c:ptCount val="1"/>
                <c:pt idx="0">
                  <c:v>309</c:v>
                </c:pt>
              </c:numCache>
            </c:numRef>
          </c:val>
        </c:ser>
        <c:dLbls>
          <c:showLegendKey val="0"/>
          <c:showVal val="0"/>
          <c:showCatName val="0"/>
          <c:showSerName val="0"/>
          <c:showPercent val="0"/>
          <c:showBubbleSize val="0"/>
        </c:dLbls>
        <c:gapWidth val="150"/>
        <c:overlap val="100"/>
        <c:axId val="313861584"/>
        <c:axId val="313860408"/>
      </c:barChart>
      <c:catAx>
        <c:axId val="313861584"/>
        <c:scaling>
          <c:orientation val="minMax"/>
        </c:scaling>
        <c:delete val="1"/>
        <c:axPos val="b"/>
        <c:numFmt formatCode="General" sourceLinked="1"/>
        <c:majorTickMark val="none"/>
        <c:minorTickMark val="none"/>
        <c:tickLblPos val="nextTo"/>
        <c:crossAx val="313860408"/>
        <c:crosses val="autoZero"/>
        <c:auto val="1"/>
        <c:lblAlgn val="ctr"/>
        <c:lblOffset val="100"/>
        <c:noMultiLvlLbl val="0"/>
      </c:catAx>
      <c:valAx>
        <c:axId val="313860408"/>
        <c:scaling>
          <c:orientation val="minMax"/>
        </c:scaling>
        <c:delete val="0"/>
        <c:axPos val="l"/>
        <c:majorGridlines>
          <c:spPr>
            <a:ln w="9525" cap="flat" cmpd="sng" algn="ctr">
              <a:solidFill>
                <a:schemeClr val="tx1">
                  <a:lumMod val="15000"/>
                  <a:lumOff val="85000"/>
                </a:schemeClr>
              </a:solidFill>
              <a:round/>
            </a:ln>
            <a:effectLst/>
          </c:spPr>
        </c:majorGridlines>
        <c:numFmt formatCode="_-* #,##0\ _F_t_-;\-* #,##0\ _F_t_-;_-* &quot;-&quot;??\ _F_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1386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Tagdíjbevétel (e</a:t>
            </a:r>
            <a:r>
              <a:rPr lang="hu-HU" b="1" dirty="0"/>
              <a:t>Ft)</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stacked"/>
        <c:varyColors val="0"/>
        <c:ser>
          <c:idx val="0"/>
          <c:order val="0"/>
          <c:tx>
            <c:strRef>
              <c:f>Munka1!$P$9</c:f>
              <c:strCache>
                <c:ptCount val="1"/>
                <c:pt idx="0">
                  <c:v>Pannónia</c:v>
                </c:pt>
              </c:strCache>
            </c:strRef>
          </c:tx>
          <c:spPr>
            <a:solidFill>
              <a:schemeClr val="accent6"/>
            </a:solidFill>
            <a:ln>
              <a:noFill/>
            </a:ln>
            <a:effectLst/>
          </c:spPr>
          <c:invertIfNegative val="0"/>
          <c:cat>
            <c:strRef>
              <c:f>Munka1!$O$10</c:f>
              <c:strCache>
                <c:ptCount val="1"/>
                <c:pt idx="0">
                  <c:v>Tagdíjbevétel (eFt)</c:v>
                </c:pt>
              </c:strCache>
            </c:strRef>
          </c:cat>
          <c:val>
            <c:numRef>
              <c:f>Munka1!$P$10</c:f>
              <c:numCache>
                <c:formatCode>_-* #,##0\ _F_t_-;\-* #,##0\ _F_t_-;_-* "-"??\ _F_t_-;_-@_-</c:formatCode>
                <c:ptCount val="1"/>
                <c:pt idx="0">
                  <c:v>7025898</c:v>
                </c:pt>
              </c:numCache>
            </c:numRef>
          </c:val>
        </c:ser>
        <c:ser>
          <c:idx val="1"/>
          <c:order val="1"/>
          <c:tx>
            <c:strRef>
              <c:f>Munka1!$Q$9</c:f>
              <c:strCache>
                <c:ptCount val="1"/>
                <c:pt idx="0">
                  <c:v>Mobilitás</c:v>
                </c:pt>
              </c:strCache>
            </c:strRef>
          </c:tx>
          <c:spPr>
            <a:solidFill>
              <a:schemeClr val="accent2"/>
            </a:solidFill>
            <a:ln>
              <a:noFill/>
            </a:ln>
            <a:effectLst/>
          </c:spPr>
          <c:invertIfNegative val="0"/>
          <c:cat>
            <c:strRef>
              <c:f>Munka1!$O$10</c:f>
              <c:strCache>
                <c:ptCount val="1"/>
                <c:pt idx="0">
                  <c:v>Tagdíjbevétel (eFt)</c:v>
                </c:pt>
              </c:strCache>
            </c:strRef>
          </c:cat>
          <c:val>
            <c:numRef>
              <c:f>Munka1!$Q$10</c:f>
              <c:numCache>
                <c:formatCode>_-* #,##0\ _F_t_-;\-* #,##0\ _F_t_-;_-* "-"??\ _F_t_-;_-@_-</c:formatCode>
                <c:ptCount val="1"/>
                <c:pt idx="0">
                  <c:v>784108</c:v>
                </c:pt>
              </c:numCache>
            </c:numRef>
          </c:val>
        </c:ser>
        <c:ser>
          <c:idx val="2"/>
          <c:order val="2"/>
          <c:tx>
            <c:strRef>
              <c:f>Munka1!$R$9</c:f>
              <c:strCache>
                <c:ptCount val="1"/>
                <c:pt idx="0">
                  <c:v>XI. kerület</c:v>
                </c:pt>
              </c:strCache>
            </c:strRef>
          </c:tx>
          <c:spPr>
            <a:solidFill>
              <a:schemeClr val="accent3"/>
            </a:solidFill>
            <a:ln>
              <a:noFill/>
            </a:ln>
            <a:effectLst/>
          </c:spPr>
          <c:invertIfNegative val="0"/>
          <c:cat>
            <c:strRef>
              <c:f>Munka1!$O$10</c:f>
              <c:strCache>
                <c:ptCount val="1"/>
                <c:pt idx="0">
                  <c:v>Tagdíjbevétel (eFt)</c:v>
                </c:pt>
              </c:strCache>
            </c:strRef>
          </c:cat>
          <c:val>
            <c:numRef>
              <c:f>Munka1!$R$10</c:f>
              <c:numCache>
                <c:formatCode>_-* #,##0\ _F_t_-;\-* #,##0\ _F_t_-;_-* "-"??\ _F_t_-;_-@_-</c:formatCode>
                <c:ptCount val="1"/>
                <c:pt idx="0">
                  <c:v>20358</c:v>
                </c:pt>
              </c:numCache>
            </c:numRef>
          </c:val>
        </c:ser>
        <c:dLbls>
          <c:showLegendKey val="0"/>
          <c:showVal val="0"/>
          <c:showCatName val="0"/>
          <c:showSerName val="0"/>
          <c:showPercent val="0"/>
          <c:showBubbleSize val="0"/>
        </c:dLbls>
        <c:gapWidth val="150"/>
        <c:overlap val="100"/>
        <c:axId val="313861976"/>
        <c:axId val="313862760"/>
      </c:barChart>
      <c:catAx>
        <c:axId val="313861976"/>
        <c:scaling>
          <c:orientation val="minMax"/>
        </c:scaling>
        <c:delete val="1"/>
        <c:axPos val="b"/>
        <c:numFmt formatCode="General" sourceLinked="1"/>
        <c:majorTickMark val="none"/>
        <c:minorTickMark val="none"/>
        <c:tickLblPos val="nextTo"/>
        <c:crossAx val="313862760"/>
        <c:crosses val="autoZero"/>
        <c:auto val="1"/>
        <c:lblAlgn val="ctr"/>
        <c:lblOffset val="100"/>
        <c:noMultiLvlLbl val="0"/>
      </c:catAx>
      <c:valAx>
        <c:axId val="3138627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 _F_t_-;\-* #,##0\ _F_t_-;_-* &quot;-&quot;??\ _F_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1386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8D38E-2F17-4C0D-987A-EDC3ADE7539C}" type="doc">
      <dgm:prSet loTypeId="urn:microsoft.com/office/officeart/2005/8/layout/pyramid2" loCatId="list" qsTypeId="urn:microsoft.com/office/officeart/2005/8/quickstyle/simple1" qsCatId="simple" csTypeId="urn:microsoft.com/office/officeart/2005/8/colors/accent1_2" csCatId="accent1" phldr="1"/>
      <dgm:spPr/>
    </dgm:pt>
    <dgm:pt modelId="{3BA517E4-06DA-4608-A9FF-E592E98B7B50}">
      <dgm:prSet phldrT="[Szöveg]" custT="1">
        <dgm:style>
          <a:lnRef idx="1">
            <a:schemeClr val="accent3"/>
          </a:lnRef>
          <a:fillRef idx="2">
            <a:schemeClr val="accent3"/>
          </a:fillRef>
          <a:effectRef idx="1">
            <a:schemeClr val="accent3"/>
          </a:effectRef>
          <a:fontRef idx="minor">
            <a:schemeClr val="dk1"/>
          </a:fontRef>
        </dgm:style>
      </dgm:prSet>
      <dgm:spPr/>
      <dgm:t>
        <a:bodyPr/>
        <a:lstStyle/>
        <a:p>
          <a:r>
            <a:rPr lang="hu-HU" sz="2000" dirty="0" smtClean="0"/>
            <a:t>Közgyűlések</a:t>
          </a:r>
          <a:endParaRPr lang="hu-HU" sz="2000" dirty="0"/>
        </a:p>
      </dgm:t>
    </dgm:pt>
    <dgm:pt modelId="{37F376C2-1724-4EF8-9800-7DE26900BBF2}" type="parTrans" cxnId="{94405033-5DEC-4006-9998-EE80324C0AB9}">
      <dgm:prSet/>
      <dgm:spPr/>
      <dgm:t>
        <a:bodyPr/>
        <a:lstStyle/>
        <a:p>
          <a:endParaRPr lang="hu-HU"/>
        </a:p>
      </dgm:t>
    </dgm:pt>
    <dgm:pt modelId="{5C566E37-78BF-45AB-858C-8252CB3D3FF4}" type="sibTrans" cxnId="{94405033-5DEC-4006-9998-EE80324C0AB9}">
      <dgm:prSet/>
      <dgm:spPr/>
      <dgm:t>
        <a:bodyPr/>
        <a:lstStyle/>
        <a:p>
          <a:endParaRPr lang="hu-HU"/>
        </a:p>
      </dgm:t>
    </dgm:pt>
    <dgm:pt modelId="{F6EB2CBB-5072-47AD-8A85-C207F0E1EC27}">
      <dgm:prSet phldrT="[Szöveg]" custT="1">
        <dgm:style>
          <a:lnRef idx="1">
            <a:schemeClr val="accent3"/>
          </a:lnRef>
          <a:fillRef idx="2">
            <a:schemeClr val="accent3"/>
          </a:fillRef>
          <a:effectRef idx="1">
            <a:schemeClr val="accent3"/>
          </a:effectRef>
          <a:fontRef idx="minor">
            <a:schemeClr val="dk1"/>
          </a:fontRef>
        </dgm:style>
      </dgm:prSet>
      <dgm:spPr/>
      <dgm:t>
        <a:bodyPr/>
        <a:lstStyle/>
        <a:p>
          <a:r>
            <a:rPr lang="hu-HU" sz="2000" dirty="0" smtClean="0"/>
            <a:t>Munkáltatói fórumok</a:t>
          </a:r>
          <a:endParaRPr lang="hu-HU" sz="2000" dirty="0"/>
        </a:p>
      </dgm:t>
    </dgm:pt>
    <dgm:pt modelId="{BFCF9842-5B92-4B5A-BE4E-BB523607171F}" type="parTrans" cxnId="{6BDD9A3D-7C73-4194-BB89-8756588AE7EF}">
      <dgm:prSet/>
      <dgm:spPr/>
      <dgm:t>
        <a:bodyPr/>
        <a:lstStyle/>
        <a:p>
          <a:endParaRPr lang="hu-HU"/>
        </a:p>
      </dgm:t>
    </dgm:pt>
    <dgm:pt modelId="{F7D0FC3B-6A06-4E3F-BE96-85D051D969D0}" type="sibTrans" cxnId="{6BDD9A3D-7C73-4194-BB89-8756588AE7EF}">
      <dgm:prSet/>
      <dgm:spPr/>
      <dgm:t>
        <a:bodyPr/>
        <a:lstStyle/>
        <a:p>
          <a:endParaRPr lang="hu-HU"/>
        </a:p>
      </dgm:t>
    </dgm:pt>
    <dgm:pt modelId="{093DBD39-2E4B-49BB-835F-6936F4D8C51E}">
      <dgm:prSet phldrT="[Szöveg]" custT="1">
        <dgm:style>
          <a:lnRef idx="1">
            <a:schemeClr val="accent3"/>
          </a:lnRef>
          <a:fillRef idx="2">
            <a:schemeClr val="accent3"/>
          </a:fillRef>
          <a:effectRef idx="1">
            <a:schemeClr val="accent3"/>
          </a:effectRef>
          <a:fontRef idx="minor">
            <a:schemeClr val="dk1"/>
          </a:fontRef>
        </dgm:style>
      </dgm:prSet>
      <dgm:spPr/>
      <dgm:t>
        <a:bodyPr/>
        <a:lstStyle/>
        <a:p>
          <a:r>
            <a:rPr lang="hu-HU" sz="2000" dirty="0" smtClean="0"/>
            <a:t>Rendezvények</a:t>
          </a:r>
          <a:endParaRPr lang="hu-HU" sz="2000" dirty="0"/>
        </a:p>
      </dgm:t>
    </dgm:pt>
    <dgm:pt modelId="{5CF889E7-A707-4FFC-A087-DE197C8EE3E4}" type="parTrans" cxnId="{AB5AE1DE-5C77-4B15-A711-BEA259E11121}">
      <dgm:prSet/>
      <dgm:spPr/>
      <dgm:t>
        <a:bodyPr/>
        <a:lstStyle/>
        <a:p>
          <a:endParaRPr lang="hu-HU"/>
        </a:p>
      </dgm:t>
    </dgm:pt>
    <dgm:pt modelId="{D4A5F165-A9DC-49C8-BB6F-2AB37535FC67}" type="sibTrans" cxnId="{AB5AE1DE-5C77-4B15-A711-BEA259E11121}">
      <dgm:prSet/>
      <dgm:spPr/>
      <dgm:t>
        <a:bodyPr/>
        <a:lstStyle/>
        <a:p>
          <a:endParaRPr lang="hu-HU"/>
        </a:p>
      </dgm:t>
    </dgm:pt>
    <dgm:pt modelId="{B73F1B77-4293-4232-B74A-207D1AFB1F6E}" type="pres">
      <dgm:prSet presAssocID="{4E38D38E-2F17-4C0D-987A-EDC3ADE7539C}" presName="compositeShape" presStyleCnt="0">
        <dgm:presLayoutVars>
          <dgm:dir/>
          <dgm:resizeHandles/>
        </dgm:presLayoutVars>
      </dgm:prSet>
      <dgm:spPr/>
    </dgm:pt>
    <dgm:pt modelId="{65F56DC1-D663-4E1B-9E7E-CD76DBD0090E}" type="pres">
      <dgm:prSet presAssocID="{4E38D38E-2F17-4C0D-987A-EDC3ADE7539C}" presName="pyramid" presStyleLbl="node1" presStyleIdx="0" presStyleCnt="1" custLinFactNeighborX="5230" custLinFactNeighborY="263">
        <dgm:style>
          <a:lnRef idx="1">
            <a:schemeClr val="accent6"/>
          </a:lnRef>
          <a:fillRef idx="2">
            <a:schemeClr val="accent6"/>
          </a:fillRef>
          <a:effectRef idx="1">
            <a:schemeClr val="accent6"/>
          </a:effectRef>
          <a:fontRef idx="minor">
            <a:schemeClr val="dk1"/>
          </a:fontRef>
        </dgm:style>
      </dgm:prSet>
      <dgm:spPr/>
    </dgm:pt>
    <dgm:pt modelId="{3A840BFF-A806-44A8-924D-575BA753C682}" type="pres">
      <dgm:prSet presAssocID="{4E38D38E-2F17-4C0D-987A-EDC3ADE7539C}" presName="theList" presStyleCnt="0"/>
      <dgm:spPr/>
    </dgm:pt>
    <dgm:pt modelId="{995E3B46-2A37-4B0E-A6A8-5353AE74C218}" type="pres">
      <dgm:prSet presAssocID="{3BA517E4-06DA-4608-A9FF-E592E98B7B50}" presName="aNode" presStyleLbl="fgAcc1" presStyleIdx="0" presStyleCnt="3" custScaleX="65700" custScaleY="19945" custLinFactY="28972" custLinFactNeighborX="-42049" custLinFactNeighborY="100000">
        <dgm:presLayoutVars>
          <dgm:bulletEnabled val="1"/>
        </dgm:presLayoutVars>
      </dgm:prSet>
      <dgm:spPr/>
      <dgm:t>
        <a:bodyPr/>
        <a:lstStyle/>
        <a:p>
          <a:endParaRPr lang="hu-HU"/>
        </a:p>
      </dgm:t>
    </dgm:pt>
    <dgm:pt modelId="{4141D7B2-803C-4E55-8BC6-B0F487C67348}" type="pres">
      <dgm:prSet presAssocID="{3BA517E4-06DA-4608-A9FF-E592E98B7B50}" presName="aSpace" presStyleCnt="0"/>
      <dgm:spPr/>
    </dgm:pt>
    <dgm:pt modelId="{728580A6-6095-41C2-81FB-015C5819DAD6}" type="pres">
      <dgm:prSet presAssocID="{F6EB2CBB-5072-47AD-8A85-C207F0E1EC27}" presName="aNode" presStyleLbl="fgAcc1" presStyleIdx="1" presStyleCnt="3" custScaleX="87887" custScaleY="21922" custLinFactY="18675" custLinFactNeighborX="-43596" custLinFactNeighborY="100000">
        <dgm:presLayoutVars>
          <dgm:bulletEnabled val="1"/>
        </dgm:presLayoutVars>
      </dgm:prSet>
      <dgm:spPr/>
      <dgm:t>
        <a:bodyPr/>
        <a:lstStyle/>
        <a:p>
          <a:endParaRPr lang="hu-HU"/>
        </a:p>
      </dgm:t>
    </dgm:pt>
    <dgm:pt modelId="{3138556F-34AA-4458-A15C-BC27807DA7DA}" type="pres">
      <dgm:prSet presAssocID="{F6EB2CBB-5072-47AD-8A85-C207F0E1EC27}" presName="aSpace" presStyleCnt="0"/>
      <dgm:spPr/>
    </dgm:pt>
    <dgm:pt modelId="{EB2617DF-E44A-489A-918C-07AC2CB60864}" type="pres">
      <dgm:prSet presAssocID="{093DBD39-2E4B-49BB-835F-6936F4D8C51E}" presName="aNode" presStyleLbl="fgAcc1" presStyleIdx="2" presStyleCnt="3" custScaleX="105406" custScaleY="20391" custLinFactY="8616" custLinFactNeighborX="-43014" custLinFactNeighborY="100000">
        <dgm:presLayoutVars>
          <dgm:bulletEnabled val="1"/>
        </dgm:presLayoutVars>
      </dgm:prSet>
      <dgm:spPr/>
      <dgm:t>
        <a:bodyPr/>
        <a:lstStyle/>
        <a:p>
          <a:endParaRPr lang="hu-HU"/>
        </a:p>
      </dgm:t>
    </dgm:pt>
    <dgm:pt modelId="{F93E71DC-65FC-4993-938B-5F5ED52365B1}" type="pres">
      <dgm:prSet presAssocID="{093DBD39-2E4B-49BB-835F-6936F4D8C51E}" presName="aSpace" presStyleCnt="0"/>
      <dgm:spPr/>
    </dgm:pt>
  </dgm:ptLst>
  <dgm:cxnLst>
    <dgm:cxn modelId="{A1C3EB7A-0636-41B8-A3C7-165D5FF291D6}" type="presOf" srcId="{4E38D38E-2F17-4C0D-987A-EDC3ADE7539C}" destId="{B73F1B77-4293-4232-B74A-207D1AFB1F6E}" srcOrd="0" destOrd="0" presId="urn:microsoft.com/office/officeart/2005/8/layout/pyramid2"/>
    <dgm:cxn modelId="{439A88F3-2873-4302-B0FE-FA7547BCCC3A}" type="presOf" srcId="{3BA517E4-06DA-4608-A9FF-E592E98B7B50}" destId="{995E3B46-2A37-4B0E-A6A8-5353AE74C218}" srcOrd="0" destOrd="0" presId="urn:microsoft.com/office/officeart/2005/8/layout/pyramid2"/>
    <dgm:cxn modelId="{AB5AE1DE-5C77-4B15-A711-BEA259E11121}" srcId="{4E38D38E-2F17-4C0D-987A-EDC3ADE7539C}" destId="{093DBD39-2E4B-49BB-835F-6936F4D8C51E}" srcOrd="2" destOrd="0" parTransId="{5CF889E7-A707-4FFC-A087-DE197C8EE3E4}" sibTransId="{D4A5F165-A9DC-49C8-BB6F-2AB37535FC67}"/>
    <dgm:cxn modelId="{945448E5-AC91-4931-9A74-B0D97B5ABCE4}" type="presOf" srcId="{F6EB2CBB-5072-47AD-8A85-C207F0E1EC27}" destId="{728580A6-6095-41C2-81FB-015C5819DAD6}" srcOrd="0" destOrd="0" presId="urn:microsoft.com/office/officeart/2005/8/layout/pyramid2"/>
    <dgm:cxn modelId="{94405033-5DEC-4006-9998-EE80324C0AB9}" srcId="{4E38D38E-2F17-4C0D-987A-EDC3ADE7539C}" destId="{3BA517E4-06DA-4608-A9FF-E592E98B7B50}" srcOrd="0" destOrd="0" parTransId="{37F376C2-1724-4EF8-9800-7DE26900BBF2}" sibTransId="{5C566E37-78BF-45AB-858C-8252CB3D3FF4}"/>
    <dgm:cxn modelId="{6BDD9A3D-7C73-4194-BB89-8756588AE7EF}" srcId="{4E38D38E-2F17-4C0D-987A-EDC3ADE7539C}" destId="{F6EB2CBB-5072-47AD-8A85-C207F0E1EC27}" srcOrd="1" destOrd="0" parTransId="{BFCF9842-5B92-4B5A-BE4E-BB523607171F}" sibTransId="{F7D0FC3B-6A06-4E3F-BE96-85D051D969D0}"/>
    <dgm:cxn modelId="{92F6F49B-4AD7-4769-8AB3-BDBEC2C05F26}" type="presOf" srcId="{093DBD39-2E4B-49BB-835F-6936F4D8C51E}" destId="{EB2617DF-E44A-489A-918C-07AC2CB60864}" srcOrd="0" destOrd="0" presId="urn:microsoft.com/office/officeart/2005/8/layout/pyramid2"/>
    <dgm:cxn modelId="{C64AB77E-874D-4E82-A72B-9D1BF07E188A}" type="presParOf" srcId="{B73F1B77-4293-4232-B74A-207D1AFB1F6E}" destId="{65F56DC1-D663-4E1B-9E7E-CD76DBD0090E}" srcOrd="0" destOrd="0" presId="urn:microsoft.com/office/officeart/2005/8/layout/pyramid2"/>
    <dgm:cxn modelId="{2D466EDE-35AD-45B7-94C2-035B8C70002A}" type="presParOf" srcId="{B73F1B77-4293-4232-B74A-207D1AFB1F6E}" destId="{3A840BFF-A806-44A8-924D-575BA753C682}" srcOrd="1" destOrd="0" presId="urn:microsoft.com/office/officeart/2005/8/layout/pyramid2"/>
    <dgm:cxn modelId="{FB9A869C-E105-4235-A7EF-510B3C441AF1}" type="presParOf" srcId="{3A840BFF-A806-44A8-924D-575BA753C682}" destId="{995E3B46-2A37-4B0E-A6A8-5353AE74C218}" srcOrd="0" destOrd="0" presId="urn:microsoft.com/office/officeart/2005/8/layout/pyramid2"/>
    <dgm:cxn modelId="{A6CF93D9-1ADA-434E-8F3D-EE1AEA74A997}" type="presParOf" srcId="{3A840BFF-A806-44A8-924D-575BA753C682}" destId="{4141D7B2-803C-4E55-8BC6-B0F487C67348}" srcOrd="1" destOrd="0" presId="urn:microsoft.com/office/officeart/2005/8/layout/pyramid2"/>
    <dgm:cxn modelId="{5A6A7DD9-6CC0-4B05-9664-74B26CAA718A}" type="presParOf" srcId="{3A840BFF-A806-44A8-924D-575BA753C682}" destId="{728580A6-6095-41C2-81FB-015C5819DAD6}" srcOrd="2" destOrd="0" presId="urn:microsoft.com/office/officeart/2005/8/layout/pyramid2"/>
    <dgm:cxn modelId="{C04FF6E7-2D71-4FB6-9D6F-5CF035B59987}" type="presParOf" srcId="{3A840BFF-A806-44A8-924D-575BA753C682}" destId="{3138556F-34AA-4458-A15C-BC27807DA7DA}" srcOrd="3" destOrd="0" presId="urn:microsoft.com/office/officeart/2005/8/layout/pyramid2"/>
    <dgm:cxn modelId="{D96DB3B8-A249-40EE-85AB-1115BC40A894}" type="presParOf" srcId="{3A840BFF-A806-44A8-924D-575BA753C682}" destId="{EB2617DF-E44A-489A-918C-07AC2CB60864}" srcOrd="4" destOrd="0" presId="urn:microsoft.com/office/officeart/2005/8/layout/pyramid2"/>
    <dgm:cxn modelId="{C47DA14C-1E8F-455E-8BA0-251124BD7DAB}" type="presParOf" srcId="{3A840BFF-A806-44A8-924D-575BA753C682}" destId="{F93E71DC-65FC-4993-938B-5F5ED52365B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3AACA-FAC6-4FF2-B5C8-EA7C32E114E8}" type="doc">
      <dgm:prSet loTypeId="urn:microsoft.com/office/officeart/2005/8/layout/chevron1" loCatId="process" qsTypeId="urn:microsoft.com/office/officeart/2005/8/quickstyle/simple1" qsCatId="simple" csTypeId="urn:microsoft.com/office/officeart/2005/8/colors/accent3_2" csCatId="accent3" phldr="1"/>
      <dgm:spPr/>
    </dgm:pt>
    <dgm:pt modelId="{45EDCD91-7802-4714-89E1-9FC6B97428D4}">
      <dgm:prSet phldrT="[Szöveg]" custT="1"/>
      <dgm:spPr/>
      <dgm:t>
        <a:bodyPr/>
        <a:lstStyle/>
        <a:p>
          <a:pPr marL="355600" indent="0" algn="l"/>
          <a:r>
            <a:rPr lang="hu-HU" sz="2000" dirty="0" smtClean="0">
              <a:latin typeface="Gill Sans MT" pitchFamily="34" charset="-18"/>
            </a:rPr>
            <a:t>A piaci részesedés változása a főbb mutatókban </a:t>
          </a:r>
          <a:endParaRPr lang="hu-HU" sz="2000" dirty="0">
            <a:latin typeface="Gill Sans MT" pitchFamily="34" charset="-18"/>
          </a:endParaRPr>
        </a:p>
      </dgm:t>
    </dgm:pt>
    <dgm:pt modelId="{D2211AD3-793A-4581-BEDF-634189A1D1B0}" type="parTrans" cxnId="{78924F3C-B218-4ECA-8930-B599F5905682}">
      <dgm:prSet/>
      <dgm:spPr/>
      <dgm:t>
        <a:bodyPr/>
        <a:lstStyle/>
        <a:p>
          <a:endParaRPr lang="hu-HU" sz="2400">
            <a:latin typeface="Gill Sans MT" pitchFamily="34" charset="-18"/>
          </a:endParaRPr>
        </a:p>
      </dgm:t>
    </dgm:pt>
    <dgm:pt modelId="{146A8AD7-B9E7-4040-BAE6-40CD29694EFD}" type="sibTrans" cxnId="{78924F3C-B218-4ECA-8930-B599F5905682}">
      <dgm:prSet/>
      <dgm:spPr/>
      <dgm:t>
        <a:bodyPr/>
        <a:lstStyle/>
        <a:p>
          <a:endParaRPr lang="hu-HU" sz="2400">
            <a:latin typeface="Gill Sans MT" pitchFamily="34" charset="-18"/>
          </a:endParaRPr>
        </a:p>
      </dgm:t>
    </dgm:pt>
    <dgm:pt modelId="{56AD7AC5-46DE-49A7-9244-8CB57B16FBD0}" type="pres">
      <dgm:prSet presAssocID="{A2D3AACA-FAC6-4FF2-B5C8-EA7C32E114E8}" presName="Name0" presStyleCnt="0">
        <dgm:presLayoutVars>
          <dgm:dir/>
          <dgm:animLvl val="lvl"/>
          <dgm:resizeHandles val="exact"/>
        </dgm:presLayoutVars>
      </dgm:prSet>
      <dgm:spPr/>
    </dgm:pt>
    <dgm:pt modelId="{CC4E81B2-08B3-425B-8D23-71FB530AB288}" type="pres">
      <dgm:prSet presAssocID="{45EDCD91-7802-4714-89E1-9FC6B97428D4}" presName="parTxOnly" presStyleLbl="node1" presStyleIdx="0" presStyleCnt="1" custLinFactNeighborX="-1794">
        <dgm:presLayoutVars>
          <dgm:chMax val="0"/>
          <dgm:chPref val="0"/>
          <dgm:bulletEnabled val="1"/>
        </dgm:presLayoutVars>
      </dgm:prSet>
      <dgm:spPr/>
      <dgm:t>
        <a:bodyPr/>
        <a:lstStyle/>
        <a:p>
          <a:endParaRPr lang="hu-HU"/>
        </a:p>
      </dgm:t>
    </dgm:pt>
  </dgm:ptLst>
  <dgm:cxnLst>
    <dgm:cxn modelId="{52206EB2-9647-47D2-9127-FDF81B53CDB0}" type="presOf" srcId="{A2D3AACA-FAC6-4FF2-B5C8-EA7C32E114E8}" destId="{56AD7AC5-46DE-49A7-9244-8CB57B16FBD0}" srcOrd="0" destOrd="0" presId="urn:microsoft.com/office/officeart/2005/8/layout/chevron1"/>
    <dgm:cxn modelId="{78924F3C-B218-4ECA-8930-B599F5905682}" srcId="{A2D3AACA-FAC6-4FF2-B5C8-EA7C32E114E8}" destId="{45EDCD91-7802-4714-89E1-9FC6B97428D4}" srcOrd="0" destOrd="0" parTransId="{D2211AD3-793A-4581-BEDF-634189A1D1B0}" sibTransId="{146A8AD7-B9E7-4040-BAE6-40CD29694EFD}"/>
    <dgm:cxn modelId="{6B14F0DE-7E46-4D1C-A3B8-55A91F4F2A43}" type="presOf" srcId="{45EDCD91-7802-4714-89E1-9FC6B97428D4}" destId="{CC4E81B2-08B3-425B-8D23-71FB530AB288}" srcOrd="0" destOrd="0" presId="urn:microsoft.com/office/officeart/2005/8/layout/chevron1"/>
    <dgm:cxn modelId="{9C8645A2-8555-4B80-AB9C-EF3F4ED1917A}" type="presParOf" srcId="{56AD7AC5-46DE-49A7-9244-8CB57B16FBD0}" destId="{CC4E81B2-08B3-425B-8D23-71FB530AB288}"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3AACA-FAC6-4FF2-B5C8-EA7C32E114E8}" type="doc">
      <dgm:prSet loTypeId="urn:microsoft.com/office/officeart/2005/8/layout/chevron1" loCatId="process" qsTypeId="urn:microsoft.com/office/officeart/2005/8/quickstyle/simple1" qsCatId="simple" csTypeId="urn:microsoft.com/office/officeart/2005/8/colors/accent3_2" csCatId="accent3" phldr="1"/>
      <dgm:spPr/>
    </dgm:pt>
    <dgm:pt modelId="{45EDCD91-7802-4714-89E1-9FC6B97428D4}">
      <dgm:prSet phldrT="[Szöveg]" custT="1"/>
      <dgm:spPr/>
      <dgm:t>
        <a:bodyPr/>
        <a:lstStyle/>
        <a:p>
          <a:pPr marL="355600" indent="0" algn="l"/>
          <a:r>
            <a:rPr lang="hu-HU" sz="2400" dirty="0" smtClean="0">
              <a:latin typeface="Gill Sans MT" pitchFamily="34" charset="-18"/>
            </a:rPr>
            <a:t>A Taglétszám alakulása a Pénztár alapításától</a:t>
          </a:r>
          <a:endParaRPr lang="hu-HU" sz="2400" dirty="0">
            <a:latin typeface="Gill Sans MT" pitchFamily="34" charset="-18"/>
          </a:endParaRPr>
        </a:p>
      </dgm:t>
    </dgm:pt>
    <dgm:pt modelId="{D2211AD3-793A-4581-BEDF-634189A1D1B0}" type="parTrans" cxnId="{78924F3C-B218-4ECA-8930-B599F5905682}">
      <dgm:prSet/>
      <dgm:spPr/>
      <dgm:t>
        <a:bodyPr/>
        <a:lstStyle/>
        <a:p>
          <a:endParaRPr lang="hu-HU" sz="2400">
            <a:latin typeface="Gill Sans MT" pitchFamily="34" charset="-18"/>
          </a:endParaRPr>
        </a:p>
      </dgm:t>
    </dgm:pt>
    <dgm:pt modelId="{146A8AD7-B9E7-4040-BAE6-40CD29694EFD}" type="sibTrans" cxnId="{78924F3C-B218-4ECA-8930-B599F5905682}">
      <dgm:prSet/>
      <dgm:spPr/>
      <dgm:t>
        <a:bodyPr/>
        <a:lstStyle/>
        <a:p>
          <a:endParaRPr lang="hu-HU" sz="2400">
            <a:latin typeface="Gill Sans MT" pitchFamily="34" charset="-18"/>
          </a:endParaRPr>
        </a:p>
      </dgm:t>
    </dgm:pt>
    <dgm:pt modelId="{56AD7AC5-46DE-49A7-9244-8CB57B16FBD0}" type="pres">
      <dgm:prSet presAssocID="{A2D3AACA-FAC6-4FF2-B5C8-EA7C32E114E8}" presName="Name0" presStyleCnt="0">
        <dgm:presLayoutVars>
          <dgm:dir/>
          <dgm:animLvl val="lvl"/>
          <dgm:resizeHandles val="exact"/>
        </dgm:presLayoutVars>
      </dgm:prSet>
      <dgm:spPr/>
    </dgm:pt>
    <dgm:pt modelId="{CC4E81B2-08B3-425B-8D23-71FB530AB288}" type="pres">
      <dgm:prSet presAssocID="{45EDCD91-7802-4714-89E1-9FC6B97428D4}" presName="parTxOnly" presStyleLbl="node1" presStyleIdx="0" presStyleCnt="1">
        <dgm:presLayoutVars>
          <dgm:chMax val="0"/>
          <dgm:chPref val="0"/>
          <dgm:bulletEnabled val="1"/>
        </dgm:presLayoutVars>
      </dgm:prSet>
      <dgm:spPr/>
      <dgm:t>
        <a:bodyPr/>
        <a:lstStyle/>
        <a:p>
          <a:endParaRPr lang="hu-HU"/>
        </a:p>
      </dgm:t>
    </dgm:pt>
  </dgm:ptLst>
  <dgm:cxnLst>
    <dgm:cxn modelId="{5CF7C035-1A71-424C-97F2-221E12F370BD}" type="presOf" srcId="{A2D3AACA-FAC6-4FF2-B5C8-EA7C32E114E8}" destId="{56AD7AC5-46DE-49A7-9244-8CB57B16FBD0}" srcOrd="0" destOrd="0" presId="urn:microsoft.com/office/officeart/2005/8/layout/chevron1"/>
    <dgm:cxn modelId="{78924F3C-B218-4ECA-8930-B599F5905682}" srcId="{A2D3AACA-FAC6-4FF2-B5C8-EA7C32E114E8}" destId="{45EDCD91-7802-4714-89E1-9FC6B97428D4}" srcOrd="0" destOrd="0" parTransId="{D2211AD3-793A-4581-BEDF-634189A1D1B0}" sibTransId="{146A8AD7-B9E7-4040-BAE6-40CD29694EFD}"/>
    <dgm:cxn modelId="{A8E8EFCB-3879-4A1D-9902-8F575FEB0730}" type="presOf" srcId="{45EDCD91-7802-4714-89E1-9FC6B97428D4}" destId="{CC4E81B2-08B3-425B-8D23-71FB530AB288}" srcOrd="0" destOrd="0" presId="urn:microsoft.com/office/officeart/2005/8/layout/chevron1"/>
    <dgm:cxn modelId="{F9C8017F-ED24-428C-B092-F82B7F2DEDF5}" type="presParOf" srcId="{56AD7AC5-46DE-49A7-9244-8CB57B16FBD0}" destId="{CC4E81B2-08B3-425B-8D23-71FB530AB288}"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D3AACA-FAC6-4FF2-B5C8-EA7C32E114E8}" type="doc">
      <dgm:prSet loTypeId="urn:microsoft.com/office/officeart/2005/8/layout/chevron1" loCatId="process" qsTypeId="urn:microsoft.com/office/officeart/2005/8/quickstyle/simple1" qsCatId="simple" csTypeId="urn:microsoft.com/office/officeart/2005/8/colors/accent3_2" csCatId="accent3" phldr="1"/>
      <dgm:spPr/>
    </dgm:pt>
    <dgm:pt modelId="{45EDCD91-7802-4714-89E1-9FC6B97428D4}">
      <dgm:prSet phldrT="[Szöveg]" custT="1"/>
      <dgm:spPr/>
      <dgm:t>
        <a:bodyPr/>
        <a:lstStyle/>
        <a:p>
          <a:pPr marL="355600" indent="0" algn="l"/>
          <a:r>
            <a:rPr lang="hu-HU" sz="2000" dirty="0" smtClean="0">
              <a:latin typeface="Gill Sans MT" pitchFamily="34" charset="-18"/>
            </a:rPr>
            <a:t>A beolvadók aránya a Nyugdíjpénztár főbb mutatóiban</a:t>
          </a:r>
          <a:endParaRPr lang="hu-HU" sz="2000" dirty="0">
            <a:latin typeface="Gill Sans MT" pitchFamily="34" charset="-18"/>
          </a:endParaRPr>
        </a:p>
      </dgm:t>
    </dgm:pt>
    <dgm:pt modelId="{D2211AD3-793A-4581-BEDF-634189A1D1B0}" type="parTrans" cxnId="{78924F3C-B218-4ECA-8930-B599F5905682}">
      <dgm:prSet/>
      <dgm:spPr/>
      <dgm:t>
        <a:bodyPr/>
        <a:lstStyle/>
        <a:p>
          <a:endParaRPr lang="hu-HU" sz="2400">
            <a:latin typeface="Gill Sans MT" pitchFamily="34" charset="-18"/>
          </a:endParaRPr>
        </a:p>
      </dgm:t>
    </dgm:pt>
    <dgm:pt modelId="{146A8AD7-B9E7-4040-BAE6-40CD29694EFD}" type="sibTrans" cxnId="{78924F3C-B218-4ECA-8930-B599F5905682}">
      <dgm:prSet/>
      <dgm:spPr/>
      <dgm:t>
        <a:bodyPr/>
        <a:lstStyle/>
        <a:p>
          <a:endParaRPr lang="hu-HU" sz="2400">
            <a:latin typeface="Gill Sans MT" pitchFamily="34" charset="-18"/>
          </a:endParaRPr>
        </a:p>
      </dgm:t>
    </dgm:pt>
    <dgm:pt modelId="{56AD7AC5-46DE-49A7-9244-8CB57B16FBD0}" type="pres">
      <dgm:prSet presAssocID="{A2D3AACA-FAC6-4FF2-B5C8-EA7C32E114E8}" presName="Name0" presStyleCnt="0">
        <dgm:presLayoutVars>
          <dgm:dir/>
          <dgm:animLvl val="lvl"/>
          <dgm:resizeHandles val="exact"/>
        </dgm:presLayoutVars>
      </dgm:prSet>
      <dgm:spPr/>
    </dgm:pt>
    <dgm:pt modelId="{CC4E81B2-08B3-425B-8D23-71FB530AB288}" type="pres">
      <dgm:prSet presAssocID="{45EDCD91-7802-4714-89E1-9FC6B97428D4}" presName="parTxOnly" presStyleLbl="node1" presStyleIdx="0" presStyleCnt="1" custLinFactNeighborX="-1794">
        <dgm:presLayoutVars>
          <dgm:chMax val="0"/>
          <dgm:chPref val="0"/>
          <dgm:bulletEnabled val="1"/>
        </dgm:presLayoutVars>
      </dgm:prSet>
      <dgm:spPr/>
      <dgm:t>
        <a:bodyPr/>
        <a:lstStyle/>
        <a:p>
          <a:endParaRPr lang="hu-HU"/>
        </a:p>
      </dgm:t>
    </dgm:pt>
  </dgm:ptLst>
  <dgm:cxnLst>
    <dgm:cxn modelId="{15FDD737-0F7B-4245-84DF-B28E4D8C926E}" type="presOf" srcId="{45EDCD91-7802-4714-89E1-9FC6B97428D4}" destId="{CC4E81B2-08B3-425B-8D23-71FB530AB288}" srcOrd="0" destOrd="0" presId="urn:microsoft.com/office/officeart/2005/8/layout/chevron1"/>
    <dgm:cxn modelId="{F3C7528C-5C85-416E-9881-907C44467D8A}" type="presOf" srcId="{A2D3AACA-FAC6-4FF2-B5C8-EA7C32E114E8}" destId="{56AD7AC5-46DE-49A7-9244-8CB57B16FBD0}" srcOrd="0" destOrd="0" presId="urn:microsoft.com/office/officeart/2005/8/layout/chevron1"/>
    <dgm:cxn modelId="{78924F3C-B218-4ECA-8930-B599F5905682}" srcId="{A2D3AACA-FAC6-4FF2-B5C8-EA7C32E114E8}" destId="{45EDCD91-7802-4714-89E1-9FC6B97428D4}" srcOrd="0" destOrd="0" parTransId="{D2211AD3-793A-4581-BEDF-634189A1D1B0}" sibTransId="{146A8AD7-B9E7-4040-BAE6-40CD29694EFD}"/>
    <dgm:cxn modelId="{8E5D2B0C-9EBB-400E-A2A0-FC1E1E9BEE47}" type="presParOf" srcId="{56AD7AC5-46DE-49A7-9244-8CB57B16FBD0}" destId="{CC4E81B2-08B3-425B-8D23-71FB530AB288}"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D3AACA-FAC6-4FF2-B5C8-EA7C32E114E8}" type="doc">
      <dgm:prSet loTypeId="urn:microsoft.com/office/officeart/2005/8/layout/chevron1" loCatId="process" qsTypeId="urn:microsoft.com/office/officeart/2005/8/quickstyle/simple1" qsCatId="simple" csTypeId="urn:microsoft.com/office/officeart/2005/8/colors/accent3_2" csCatId="accent3" phldr="1"/>
      <dgm:spPr/>
    </dgm:pt>
    <dgm:pt modelId="{45EDCD91-7802-4714-89E1-9FC6B97428D4}">
      <dgm:prSet phldrT="[Szöveg]" custT="1"/>
      <dgm:spPr/>
      <dgm:t>
        <a:bodyPr/>
        <a:lstStyle/>
        <a:p>
          <a:pPr marL="355600" indent="0" algn="ctr"/>
          <a:r>
            <a:rPr lang="hu-HU" sz="2400" dirty="0" smtClean="0">
              <a:latin typeface="Gill Sans MT" pitchFamily="34" charset="-18"/>
            </a:rPr>
            <a:t>A beolvadások költségei és megtérülésük</a:t>
          </a:r>
          <a:endParaRPr lang="hu-HU" sz="2400" dirty="0">
            <a:latin typeface="Gill Sans MT" pitchFamily="34" charset="-18"/>
          </a:endParaRPr>
        </a:p>
      </dgm:t>
    </dgm:pt>
    <dgm:pt modelId="{D2211AD3-793A-4581-BEDF-634189A1D1B0}" type="parTrans" cxnId="{78924F3C-B218-4ECA-8930-B599F5905682}">
      <dgm:prSet/>
      <dgm:spPr/>
      <dgm:t>
        <a:bodyPr/>
        <a:lstStyle/>
        <a:p>
          <a:endParaRPr lang="hu-HU" sz="2400">
            <a:latin typeface="Gill Sans MT" pitchFamily="34" charset="-18"/>
          </a:endParaRPr>
        </a:p>
      </dgm:t>
    </dgm:pt>
    <dgm:pt modelId="{146A8AD7-B9E7-4040-BAE6-40CD29694EFD}" type="sibTrans" cxnId="{78924F3C-B218-4ECA-8930-B599F5905682}">
      <dgm:prSet/>
      <dgm:spPr/>
      <dgm:t>
        <a:bodyPr/>
        <a:lstStyle/>
        <a:p>
          <a:endParaRPr lang="hu-HU" sz="2400">
            <a:latin typeface="Gill Sans MT" pitchFamily="34" charset="-18"/>
          </a:endParaRPr>
        </a:p>
      </dgm:t>
    </dgm:pt>
    <dgm:pt modelId="{56AD7AC5-46DE-49A7-9244-8CB57B16FBD0}" type="pres">
      <dgm:prSet presAssocID="{A2D3AACA-FAC6-4FF2-B5C8-EA7C32E114E8}" presName="Name0" presStyleCnt="0">
        <dgm:presLayoutVars>
          <dgm:dir/>
          <dgm:animLvl val="lvl"/>
          <dgm:resizeHandles val="exact"/>
        </dgm:presLayoutVars>
      </dgm:prSet>
      <dgm:spPr/>
    </dgm:pt>
    <dgm:pt modelId="{CC4E81B2-08B3-425B-8D23-71FB530AB288}" type="pres">
      <dgm:prSet presAssocID="{45EDCD91-7802-4714-89E1-9FC6B97428D4}" presName="parTxOnly" presStyleLbl="node1" presStyleIdx="0" presStyleCnt="1" custLinFactNeighborX="-1794">
        <dgm:presLayoutVars>
          <dgm:chMax val="0"/>
          <dgm:chPref val="0"/>
          <dgm:bulletEnabled val="1"/>
        </dgm:presLayoutVars>
      </dgm:prSet>
      <dgm:spPr/>
      <dgm:t>
        <a:bodyPr/>
        <a:lstStyle/>
        <a:p>
          <a:endParaRPr lang="hu-HU"/>
        </a:p>
      </dgm:t>
    </dgm:pt>
  </dgm:ptLst>
  <dgm:cxnLst>
    <dgm:cxn modelId="{5530AA02-3370-482D-B6E1-CA0F2B9E168B}" type="presOf" srcId="{45EDCD91-7802-4714-89E1-9FC6B97428D4}" destId="{CC4E81B2-08B3-425B-8D23-71FB530AB288}" srcOrd="0" destOrd="0" presId="urn:microsoft.com/office/officeart/2005/8/layout/chevron1"/>
    <dgm:cxn modelId="{78924F3C-B218-4ECA-8930-B599F5905682}" srcId="{A2D3AACA-FAC6-4FF2-B5C8-EA7C32E114E8}" destId="{45EDCD91-7802-4714-89E1-9FC6B97428D4}" srcOrd="0" destOrd="0" parTransId="{D2211AD3-793A-4581-BEDF-634189A1D1B0}" sibTransId="{146A8AD7-B9E7-4040-BAE6-40CD29694EFD}"/>
    <dgm:cxn modelId="{8E45D561-77D6-4654-8309-A61D021C32AF}" type="presOf" srcId="{A2D3AACA-FAC6-4FF2-B5C8-EA7C32E114E8}" destId="{56AD7AC5-46DE-49A7-9244-8CB57B16FBD0}" srcOrd="0" destOrd="0" presId="urn:microsoft.com/office/officeart/2005/8/layout/chevron1"/>
    <dgm:cxn modelId="{BCEFB734-AD65-4166-8392-AB63EC95EFFA}" type="presParOf" srcId="{56AD7AC5-46DE-49A7-9244-8CB57B16FBD0}" destId="{CC4E81B2-08B3-425B-8D23-71FB530AB288}"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D3AACA-FAC6-4FF2-B5C8-EA7C32E114E8}" type="doc">
      <dgm:prSet loTypeId="urn:microsoft.com/office/officeart/2005/8/layout/chevron1" loCatId="process" qsTypeId="urn:microsoft.com/office/officeart/2005/8/quickstyle/simple1" qsCatId="simple" csTypeId="urn:microsoft.com/office/officeart/2005/8/colors/accent3_2" csCatId="accent3" phldr="1"/>
      <dgm:spPr/>
    </dgm:pt>
    <dgm:pt modelId="{45EDCD91-7802-4714-89E1-9FC6B97428D4}">
      <dgm:prSet phldrT="[Szöveg]" custT="1"/>
      <dgm:spPr/>
      <dgm:t>
        <a:bodyPr/>
        <a:lstStyle/>
        <a:p>
          <a:pPr marL="355600" indent="0" algn="l"/>
          <a:r>
            <a:rPr lang="hu-HU" sz="2400" dirty="0" smtClean="0">
              <a:latin typeface="Gill Sans MT" pitchFamily="34" charset="-18"/>
            </a:rPr>
            <a:t>A Pénztár eredményességének javulása</a:t>
          </a:r>
          <a:endParaRPr lang="hu-HU" sz="2400" dirty="0">
            <a:latin typeface="Gill Sans MT" pitchFamily="34" charset="-18"/>
          </a:endParaRPr>
        </a:p>
      </dgm:t>
    </dgm:pt>
    <dgm:pt modelId="{D2211AD3-793A-4581-BEDF-634189A1D1B0}" type="parTrans" cxnId="{78924F3C-B218-4ECA-8930-B599F5905682}">
      <dgm:prSet/>
      <dgm:spPr/>
      <dgm:t>
        <a:bodyPr/>
        <a:lstStyle/>
        <a:p>
          <a:endParaRPr lang="hu-HU" sz="2400">
            <a:latin typeface="Gill Sans MT" pitchFamily="34" charset="-18"/>
          </a:endParaRPr>
        </a:p>
      </dgm:t>
    </dgm:pt>
    <dgm:pt modelId="{146A8AD7-B9E7-4040-BAE6-40CD29694EFD}" type="sibTrans" cxnId="{78924F3C-B218-4ECA-8930-B599F5905682}">
      <dgm:prSet/>
      <dgm:spPr/>
      <dgm:t>
        <a:bodyPr/>
        <a:lstStyle/>
        <a:p>
          <a:endParaRPr lang="hu-HU" sz="2400">
            <a:latin typeface="Gill Sans MT" pitchFamily="34" charset="-18"/>
          </a:endParaRPr>
        </a:p>
      </dgm:t>
    </dgm:pt>
    <dgm:pt modelId="{56AD7AC5-46DE-49A7-9244-8CB57B16FBD0}" type="pres">
      <dgm:prSet presAssocID="{A2D3AACA-FAC6-4FF2-B5C8-EA7C32E114E8}" presName="Name0" presStyleCnt="0">
        <dgm:presLayoutVars>
          <dgm:dir/>
          <dgm:animLvl val="lvl"/>
          <dgm:resizeHandles val="exact"/>
        </dgm:presLayoutVars>
      </dgm:prSet>
      <dgm:spPr/>
    </dgm:pt>
    <dgm:pt modelId="{CC4E81B2-08B3-425B-8D23-71FB530AB288}" type="pres">
      <dgm:prSet presAssocID="{45EDCD91-7802-4714-89E1-9FC6B97428D4}" presName="parTxOnly" presStyleLbl="node1" presStyleIdx="0" presStyleCnt="1">
        <dgm:presLayoutVars>
          <dgm:chMax val="0"/>
          <dgm:chPref val="0"/>
          <dgm:bulletEnabled val="1"/>
        </dgm:presLayoutVars>
      </dgm:prSet>
      <dgm:spPr/>
      <dgm:t>
        <a:bodyPr/>
        <a:lstStyle/>
        <a:p>
          <a:endParaRPr lang="hu-HU"/>
        </a:p>
      </dgm:t>
    </dgm:pt>
  </dgm:ptLst>
  <dgm:cxnLst>
    <dgm:cxn modelId="{511ACD0D-6B66-4D67-AD85-D58D8C8CE301}" type="presOf" srcId="{45EDCD91-7802-4714-89E1-9FC6B97428D4}" destId="{CC4E81B2-08B3-425B-8D23-71FB530AB288}" srcOrd="0" destOrd="0" presId="urn:microsoft.com/office/officeart/2005/8/layout/chevron1"/>
    <dgm:cxn modelId="{C63296F6-5643-4DF9-8914-EC8D5730F365}" type="presOf" srcId="{A2D3AACA-FAC6-4FF2-B5C8-EA7C32E114E8}" destId="{56AD7AC5-46DE-49A7-9244-8CB57B16FBD0}" srcOrd="0" destOrd="0" presId="urn:microsoft.com/office/officeart/2005/8/layout/chevron1"/>
    <dgm:cxn modelId="{78924F3C-B218-4ECA-8930-B599F5905682}" srcId="{A2D3AACA-FAC6-4FF2-B5C8-EA7C32E114E8}" destId="{45EDCD91-7802-4714-89E1-9FC6B97428D4}" srcOrd="0" destOrd="0" parTransId="{D2211AD3-793A-4581-BEDF-634189A1D1B0}" sibTransId="{146A8AD7-B9E7-4040-BAE6-40CD29694EFD}"/>
    <dgm:cxn modelId="{57CDDE1B-EADA-4C06-BE48-65B69089ACE9}" type="presParOf" srcId="{56AD7AC5-46DE-49A7-9244-8CB57B16FBD0}" destId="{CC4E81B2-08B3-425B-8D23-71FB530AB288}"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EB31EE6-FF9D-4303-898F-A0EDE7D69FFA}" type="datetimeFigureOut">
              <a:rPr lang="hu-HU"/>
              <a:pPr>
                <a:defRPr/>
              </a:pPr>
              <a:t>2015.11.18.</a:t>
            </a:fld>
            <a:endParaRPr lang="hu-HU" dirty="0"/>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hu-HU"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u-HU"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019520-EFF9-4E14-BB3F-8BDE496C1DEA}" type="slidenum">
              <a:rPr lang="hu-HU"/>
              <a:pPr>
                <a:defRPr/>
              </a:pPr>
              <a:t>‹#›</a:t>
            </a:fld>
            <a:endParaRPr lang="hu-HU" dirty="0"/>
          </a:p>
        </p:txBody>
      </p:sp>
    </p:spTree>
    <p:extLst>
      <p:ext uri="{BB962C8B-B14F-4D97-AF65-F5344CB8AC3E}">
        <p14:creationId xmlns:p14="http://schemas.microsoft.com/office/powerpoint/2010/main" val="4120120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kép helye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dirty="0" smtClean="0"/>
          </a:p>
        </p:txBody>
      </p:sp>
      <p:sp>
        <p:nvSpPr>
          <p:cNvPr id="22532"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16FF08-7129-4045-A613-8EE84371E183}" type="slidenum">
              <a:rPr lang="hu-HU" smtClean="0">
                <a:ea typeface="ヒラギノ角ゴ Pro W3"/>
                <a:cs typeface="ヒラギノ角ゴ Pro W3"/>
              </a:rPr>
              <a:pPr fontAlgn="base">
                <a:spcBef>
                  <a:spcPct val="0"/>
                </a:spcBef>
                <a:spcAft>
                  <a:spcPct val="0"/>
                </a:spcAft>
                <a:defRPr/>
              </a:pPr>
              <a:t>1</a:t>
            </a:fld>
            <a:endParaRPr lang="hu-HU" dirty="0" smtClean="0">
              <a:ea typeface="ヒラギノ角ゴ Pro W3"/>
              <a:cs typeface="ヒラギノ角ゴ Pro W3"/>
            </a:endParaRPr>
          </a:p>
        </p:txBody>
      </p:sp>
    </p:spTree>
    <p:extLst>
      <p:ext uri="{BB962C8B-B14F-4D97-AF65-F5344CB8AC3E}">
        <p14:creationId xmlns:p14="http://schemas.microsoft.com/office/powerpoint/2010/main" val="417716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fld id="{9D5D6E09-0222-4103-83FB-0409B854C246}" type="slidenum">
              <a:rPr lang="en-US" altLang="hu-HU" smtClean="0">
                <a:latin typeface="Calibri" panose="020F0502020204030204" pitchFamily="34" charset="0"/>
              </a:rPr>
              <a:pPr/>
              <a:t>34</a:t>
            </a:fld>
            <a:endParaRPr lang="en-US" altLang="hu-HU"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smtClean="0"/>
          </a:p>
        </p:txBody>
      </p:sp>
    </p:spTree>
    <p:extLst>
      <p:ext uri="{BB962C8B-B14F-4D97-AF65-F5344CB8AC3E}">
        <p14:creationId xmlns:p14="http://schemas.microsoft.com/office/powerpoint/2010/main" val="91085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43</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170945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44</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374113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45</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1526851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46</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299942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47</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44714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49</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35994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3</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137037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4</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133333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5</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108439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6</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23954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7</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17861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3A6226-28EE-44A5-9786-AB442FBCF0FA}" type="slidenum">
              <a:rPr lang="hu-HU" smtClean="0"/>
              <a:pPr fontAlgn="base">
                <a:spcBef>
                  <a:spcPct val="0"/>
                </a:spcBef>
                <a:spcAft>
                  <a:spcPct val="0"/>
                </a:spcAft>
                <a:defRPr/>
              </a:pPr>
              <a:t>16</a:t>
            </a:fld>
            <a:endParaRPr lang="hu-HU" smtClean="0"/>
          </a:p>
        </p:txBody>
      </p:sp>
    </p:spTree>
    <p:extLst>
      <p:ext uri="{BB962C8B-B14F-4D97-AF65-F5344CB8AC3E}">
        <p14:creationId xmlns:p14="http://schemas.microsoft.com/office/powerpoint/2010/main" val="295598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05F6124-2892-45AC-8D22-F6B8BE70D8B1}" type="slidenum">
              <a:rPr lang="en-US" smtClean="0"/>
              <a:pPr>
                <a:defRPr/>
              </a:pPr>
              <a:t>22</a:t>
            </a:fld>
            <a:endParaRPr lang="en-US" dirty="0"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endParaRPr lang="hu-HU" dirty="0" smtClean="0"/>
          </a:p>
        </p:txBody>
      </p:sp>
    </p:spTree>
    <p:extLst>
      <p:ext uri="{BB962C8B-B14F-4D97-AF65-F5344CB8AC3E}">
        <p14:creationId xmlns:p14="http://schemas.microsoft.com/office/powerpoint/2010/main" val="109410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fld id="{9D5D6E09-0222-4103-83FB-0409B854C246}" type="slidenum">
              <a:rPr lang="en-US" altLang="hu-HU" smtClean="0">
                <a:latin typeface="Calibri" panose="020F0502020204030204" pitchFamily="34" charset="0"/>
              </a:rPr>
              <a:pPr/>
              <a:t>33</a:t>
            </a:fld>
            <a:endParaRPr lang="en-US" altLang="hu-HU"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smtClean="0"/>
          </a:p>
        </p:txBody>
      </p:sp>
    </p:spTree>
    <p:extLst>
      <p:ext uri="{BB962C8B-B14F-4D97-AF65-F5344CB8AC3E}">
        <p14:creationId xmlns:p14="http://schemas.microsoft.com/office/powerpoint/2010/main" val="364854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lvl1pPr>
              <a:defRPr/>
            </a:lvl1pPr>
          </a:lstStyle>
          <a:p>
            <a:pPr>
              <a:defRPr/>
            </a:pPr>
            <a:fld id="{3C9DB063-BDC2-4DCE-99FE-CF4B6826AF92}" type="datetime1">
              <a:rPr lang="hu-HU"/>
              <a:pPr>
                <a:defRPr/>
              </a:pPr>
              <a:t>2015.11.18.</a:t>
            </a:fld>
            <a:endParaRPr lang="hu-HU" dirty="0"/>
          </a:p>
        </p:txBody>
      </p:sp>
      <p:sp>
        <p:nvSpPr>
          <p:cNvPr id="5" name="Footer Placeholder 4"/>
          <p:cNvSpPr>
            <a:spLocks noGrp="1"/>
          </p:cNvSpPr>
          <p:nvPr>
            <p:ph type="ftr" sz="quarter" idx="11"/>
          </p:nvPr>
        </p:nvSpPr>
        <p:spPr/>
        <p:txBody>
          <a:bodyPr/>
          <a:lstStyle>
            <a:lvl1pPr>
              <a:defRPr/>
            </a:lvl1pPr>
          </a:lstStyle>
          <a:p>
            <a:pPr>
              <a:defRPr/>
            </a:pPr>
            <a:endParaRPr lang="hu-HU" dirty="0"/>
          </a:p>
        </p:txBody>
      </p:sp>
      <p:sp>
        <p:nvSpPr>
          <p:cNvPr id="6" name="Slide Number Placeholder 5"/>
          <p:cNvSpPr>
            <a:spLocks noGrp="1"/>
          </p:cNvSpPr>
          <p:nvPr>
            <p:ph type="sldNum" sz="quarter" idx="12"/>
          </p:nvPr>
        </p:nvSpPr>
        <p:spPr/>
        <p:txBody>
          <a:bodyPr/>
          <a:lstStyle>
            <a:lvl1pPr>
              <a:defRPr/>
            </a:lvl1pPr>
          </a:lstStyle>
          <a:p>
            <a:pPr>
              <a:defRPr/>
            </a:pPr>
            <a:fld id="{3FD91F94-1BA7-4645-BC2A-4856EBE06B91}" type="slidenum">
              <a:rPr lang="hu-HU"/>
              <a:pPr>
                <a:defRPr/>
              </a:pPr>
              <a:t>‹#›</a:t>
            </a:fld>
            <a:endParaRPr lang="hu-HU" dirty="0"/>
          </a:p>
        </p:txBody>
      </p:sp>
    </p:spTree>
    <p:extLst>
      <p:ext uri="{BB962C8B-B14F-4D97-AF65-F5344CB8AC3E}">
        <p14:creationId xmlns:p14="http://schemas.microsoft.com/office/powerpoint/2010/main" val="88328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pPr>
              <a:defRPr/>
            </a:pPr>
            <a:fld id="{0011BDB7-A256-492E-945D-C03418054C3B}" type="datetime1">
              <a:rPr lang="hu-HU"/>
              <a:pPr>
                <a:defRPr/>
              </a:pPr>
              <a:t>2015.11.18.</a:t>
            </a:fld>
            <a:endParaRPr lang="hu-HU" dirty="0"/>
          </a:p>
        </p:txBody>
      </p:sp>
      <p:sp>
        <p:nvSpPr>
          <p:cNvPr id="5" name="Footer Placeholder 4"/>
          <p:cNvSpPr>
            <a:spLocks noGrp="1"/>
          </p:cNvSpPr>
          <p:nvPr>
            <p:ph type="ftr" sz="quarter" idx="11"/>
          </p:nvPr>
        </p:nvSpPr>
        <p:spPr/>
        <p:txBody>
          <a:bodyPr/>
          <a:lstStyle>
            <a:lvl1pPr>
              <a:defRPr/>
            </a:lvl1pPr>
          </a:lstStyle>
          <a:p>
            <a:pPr>
              <a:defRPr/>
            </a:pPr>
            <a:endParaRPr lang="hu-HU" dirty="0"/>
          </a:p>
        </p:txBody>
      </p:sp>
      <p:sp>
        <p:nvSpPr>
          <p:cNvPr id="6" name="Slide Number Placeholder 5"/>
          <p:cNvSpPr>
            <a:spLocks noGrp="1"/>
          </p:cNvSpPr>
          <p:nvPr>
            <p:ph type="sldNum" sz="quarter" idx="12"/>
          </p:nvPr>
        </p:nvSpPr>
        <p:spPr/>
        <p:txBody>
          <a:bodyPr/>
          <a:lstStyle>
            <a:lvl1pPr>
              <a:defRPr/>
            </a:lvl1pPr>
          </a:lstStyle>
          <a:p>
            <a:pPr>
              <a:defRPr/>
            </a:pPr>
            <a:fld id="{2F4501A9-D4C0-4E1E-8BD2-71D23A652057}" type="slidenum">
              <a:rPr lang="hu-HU"/>
              <a:pPr>
                <a:defRPr/>
              </a:pPr>
              <a:t>‹#›</a:t>
            </a:fld>
            <a:endParaRPr lang="hu-HU" dirty="0"/>
          </a:p>
        </p:txBody>
      </p:sp>
    </p:spTree>
    <p:extLst>
      <p:ext uri="{BB962C8B-B14F-4D97-AF65-F5344CB8AC3E}">
        <p14:creationId xmlns:p14="http://schemas.microsoft.com/office/powerpoint/2010/main" val="57058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pPr>
              <a:defRPr/>
            </a:pPr>
            <a:fld id="{8EBD11DD-E0BD-4B54-A702-6FF125D4A95C}" type="datetime1">
              <a:rPr lang="hu-HU"/>
              <a:pPr>
                <a:defRPr/>
              </a:pPr>
              <a:t>2015.11.18.</a:t>
            </a:fld>
            <a:endParaRPr lang="hu-HU" dirty="0"/>
          </a:p>
        </p:txBody>
      </p:sp>
      <p:sp>
        <p:nvSpPr>
          <p:cNvPr id="5" name="Footer Placeholder 4"/>
          <p:cNvSpPr>
            <a:spLocks noGrp="1"/>
          </p:cNvSpPr>
          <p:nvPr>
            <p:ph type="ftr" sz="quarter" idx="11"/>
          </p:nvPr>
        </p:nvSpPr>
        <p:spPr/>
        <p:txBody>
          <a:bodyPr/>
          <a:lstStyle>
            <a:lvl1pPr>
              <a:defRPr/>
            </a:lvl1pPr>
          </a:lstStyle>
          <a:p>
            <a:pPr>
              <a:defRPr/>
            </a:pPr>
            <a:endParaRPr lang="hu-HU" dirty="0"/>
          </a:p>
        </p:txBody>
      </p:sp>
      <p:sp>
        <p:nvSpPr>
          <p:cNvPr id="6" name="Slide Number Placeholder 5"/>
          <p:cNvSpPr>
            <a:spLocks noGrp="1"/>
          </p:cNvSpPr>
          <p:nvPr>
            <p:ph type="sldNum" sz="quarter" idx="12"/>
          </p:nvPr>
        </p:nvSpPr>
        <p:spPr/>
        <p:txBody>
          <a:bodyPr/>
          <a:lstStyle>
            <a:lvl1pPr>
              <a:defRPr/>
            </a:lvl1pPr>
          </a:lstStyle>
          <a:p>
            <a:pPr>
              <a:defRPr/>
            </a:pPr>
            <a:fld id="{54054E5F-D60D-45DF-9D78-A2661C17909A}" type="slidenum">
              <a:rPr lang="hu-HU"/>
              <a:pPr>
                <a:defRPr/>
              </a:pPr>
              <a:t>‹#›</a:t>
            </a:fld>
            <a:endParaRPr lang="hu-HU" dirty="0"/>
          </a:p>
        </p:txBody>
      </p:sp>
    </p:spTree>
    <p:extLst>
      <p:ext uri="{BB962C8B-B14F-4D97-AF65-F5344CB8AC3E}">
        <p14:creationId xmlns:p14="http://schemas.microsoft.com/office/powerpoint/2010/main" val="164564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5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ate Placeholder 3"/>
          <p:cNvSpPr>
            <a:spLocks noGrp="1"/>
          </p:cNvSpPr>
          <p:nvPr>
            <p:ph type="dt" sz="half" idx="10"/>
          </p:nvPr>
        </p:nvSpPr>
        <p:spPr/>
        <p:txBody>
          <a:bodyPr/>
          <a:lstStyle>
            <a:lvl1pPr>
              <a:defRPr/>
            </a:lvl1pPr>
          </a:lstStyle>
          <a:p>
            <a:pPr>
              <a:defRPr/>
            </a:pPr>
            <a:fld id="{BEF4935E-C8EF-4943-A28A-2C1674F9ED1F}" type="datetime1">
              <a:rPr lang="hu-HU"/>
              <a:pPr>
                <a:defRPr/>
              </a:pPr>
              <a:t>2015.11.18.</a:t>
            </a:fld>
            <a:endParaRPr lang="hu-HU" dirty="0"/>
          </a:p>
        </p:txBody>
      </p:sp>
      <p:sp>
        <p:nvSpPr>
          <p:cNvPr id="7" name="Footer Placeholder 4"/>
          <p:cNvSpPr>
            <a:spLocks noGrp="1"/>
          </p:cNvSpPr>
          <p:nvPr>
            <p:ph type="ftr" sz="quarter" idx="11"/>
          </p:nvPr>
        </p:nvSpPr>
        <p:spPr/>
        <p:txBody>
          <a:bodyPr/>
          <a:lstStyle>
            <a:lvl1pPr>
              <a:defRPr/>
            </a:lvl1pPr>
          </a:lstStyle>
          <a:p>
            <a:pPr>
              <a:defRPr/>
            </a:pPr>
            <a:endParaRPr lang="hu-HU" dirty="0"/>
          </a:p>
        </p:txBody>
      </p:sp>
      <p:sp>
        <p:nvSpPr>
          <p:cNvPr id="8" name="Slide Number Placeholder 5"/>
          <p:cNvSpPr>
            <a:spLocks noGrp="1"/>
          </p:cNvSpPr>
          <p:nvPr>
            <p:ph type="sldNum" sz="quarter" idx="12"/>
          </p:nvPr>
        </p:nvSpPr>
        <p:spPr/>
        <p:txBody>
          <a:bodyPr/>
          <a:lstStyle>
            <a:lvl1pPr>
              <a:defRPr/>
            </a:lvl1pPr>
          </a:lstStyle>
          <a:p>
            <a:pPr>
              <a:defRPr/>
            </a:pPr>
            <a:fld id="{BEBE1D53-B90B-4EFF-9FE2-0C4FEBC8786D}" type="slidenum">
              <a:rPr lang="hu-HU"/>
              <a:pPr>
                <a:defRPr/>
              </a:pPr>
              <a:t>‹#›</a:t>
            </a:fld>
            <a:endParaRPr lang="hu-HU" dirty="0"/>
          </a:p>
        </p:txBody>
      </p:sp>
    </p:spTree>
    <p:extLst>
      <p:ext uri="{BB962C8B-B14F-4D97-AF65-F5344CB8AC3E}">
        <p14:creationId xmlns:p14="http://schemas.microsoft.com/office/powerpoint/2010/main" val="86352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457200" y="1600200"/>
            <a:ext cx="8229600" cy="4525963"/>
          </a:xfrm>
        </p:spPr>
        <p:txBody>
          <a:bodyPr/>
          <a:lstStyle/>
          <a:p>
            <a:pPr lvl="0"/>
            <a:endParaRPr lang="hu-HU" noProof="0" dirty="0"/>
          </a:p>
        </p:txBody>
      </p:sp>
      <p:sp>
        <p:nvSpPr>
          <p:cNvPr id="4" name="Date Placeholder 3"/>
          <p:cNvSpPr>
            <a:spLocks noGrp="1"/>
          </p:cNvSpPr>
          <p:nvPr>
            <p:ph type="dt" sz="half" idx="10"/>
          </p:nvPr>
        </p:nvSpPr>
        <p:spPr/>
        <p:txBody>
          <a:bodyPr/>
          <a:lstStyle>
            <a:lvl1pPr>
              <a:defRPr/>
            </a:lvl1pPr>
          </a:lstStyle>
          <a:p>
            <a:pPr>
              <a:defRPr/>
            </a:pPr>
            <a:fld id="{6C4CAEC0-429C-44D9-B99B-CF9101321F1F}" type="datetime1">
              <a:rPr lang="hu-HU"/>
              <a:pPr>
                <a:defRPr/>
              </a:pPr>
              <a:t>2015.11.18.</a:t>
            </a:fld>
            <a:endParaRPr lang="hu-HU" dirty="0"/>
          </a:p>
        </p:txBody>
      </p:sp>
      <p:sp>
        <p:nvSpPr>
          <p:cNvPr id="5" name="Footer Placeholder 4"/>
          <p:cNvSpPr>
            <a:spLocks noGrp="1"/>
          </p:cNvSpPr>
          <p:nvPr>
            <p:ph type="ftr" sz="quarter" idx="11"/>
          </p:nvPr>
        </p:nvSpPr>
        <p:spPr/>
        <p:txBody>
          <a:bodyPr/>
          <a:lstStyle>
            <a:lvl1pPr>
              <a:defRPr/>
            </a:lvl1pPr>
          </a:lstStyle>
          <a:p>
            <a:pPr>
              <a:defRPr/>
            </a:pPr>
            <a:endParaRPr lang="hu-HU" dirty="0"/>
          </a:p>
        </p:txBody>
      </p:sp>
      <p:sp>
        <p:nvSpPr>
          <p:cNvPr id="6" name="Slide Number Placeholder 5"/>
          <p:cNvSpPr>
            <a:spLocks noGrp="1"/>
          </p:cNvSpPr>
          <p:nvPr>
            <p:ph type="sldNum" sz="quarter" idx="12"/>
          </p:nvPr>
        </p:nvSpPr>
        <p:spPr/>
        <p:txBody>
          <a:bodyPr/>
          <a:lstStyle>
            <a:lvl1pPr>
              <a:defRPr/>
            </a:lvl1pPr>
          </a:lstStyle>
          <a:p>
            <a:pPr>
              <a:defRPr/>
            </a:pPr>
            <a:fld id="{54473813-80DE-4046-9CD5-4A0CA28014BF}" type="slidenum">
              <a:rPr lang="hu-HU"/>
              <a:pPr>
                <a:defRPr/>
              </a:pPr>
              <a:t>‹#›</a:t>
            </a:fld>
            <a:endParaRPr lang="hu-HU" dirty="0"/>
          </a:p>
        </p:txBody>
      </p:sp>
    </p:spTree>
    <p:extLst>
      <p:ext uri="{BB962C8B-B14F-4D97-AF65-F5344CB8AC3E}">
        <p14:creationId xmlns:p14="http://schemas.microsoft.com/office/powerpoint/2010/main" val="221206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0" y="158556"/>
            <a:ext cx="9144000" cy="339725"/>
          </a:xfrm>
        </p:spPr>
        <p:txBody>
          <a:bodyPr/>
          <a:lstStyle/>
          <a:p>
            <a:r>
              <a:rPr lang="hu-HU" smtClean="0"/>
              <a:t>Mintacím szerkesztése</a:t>
            </a:r>
            <a:endParaRPr lang="hu-HU"/>
          </a:p>
        </p:txBody>
      </p:sp>
    </p:spTree>
    <p:extLst>
      <p:ext uri="{BB962C8B-B14F-4D97-AF65-F5344CB8AC3E}">
        <p14:creationId xmlns:p14="http://schemas.microsoft.com/office/powerpoint/2010/main" val="131999525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pPr>
              <a:defRPr/>
            </a:pPr>
            <a:fld id="{92C10D76-D2E4-493B-8BA0-B8D01CC49A92}" type="datetime1">
              <a:rPr lang="hu-HU"/>
              <a:pPr>
                <a:defRPr/>
              </a:pPr>
              <a:t>2015.11.18.</a:t>
            </a:fld>
            <a:endParaRPr lang="hu-HU" dirty="0"/>
          </a:p>
        </p:txBody>
      </p:sp>
      <p:sp>
        <p:nvSpPr>
          <p:cNvPr id="5" name="Footer Placeholder 4"/>
          <p:cNvSpPr>
            <a:spLocks noGrp="1"/>
          </p:cNvSpPr>
          <p:nvPr>
            <p:ph type="ftr" sz="quarter" idx="11"/>
          </p:nvPr>
        </p:nvSpPr>
        <p:spPr/>
        <p:txBody>
          <a:bodyPr/>
          <a:lstStyle>
            <a:lvl1pPr>
              <a:defRPr/>
            </a:lvl1pPr>
          </a:lstStyle>
          <a:p>
            <a:pPr>
              <a:defRPr/>
            </a:pPr>
            <a:endParaRPr lang="hu-HU" dirty="0"/>
          </a:p>
        </p:txBody>
      </p:sp>
      <p:sp>
        <p:nvSpPr>
          <p:cNvPr id="6" name="Slide Number Placeholder 5"/>
          <p:cNvSpPr>
            <a:spLocks noGrp="1"/>
          </p:cNvSpPr>
          <p:nvPr>
            <p:ph type="sldNum" sz="quarter" idx="12"/>
          </p:nvPr>
        </p:nvSpPr>
        <p:spPr/>
        <p:txBody>
          <a:bodyPr/>
          <a:lstStyle>
            <a:lvl1pPr>
              <a:defRPr/>
            </a:lvl1pPr>
          </a:lstStyle>
          <a:p>
            <a:pPr>
              <a:defRPr/>
            </a:pPr>
            <a:fld id="{131A3A4E-0E91-40CD-BA4C-FA5701FF64CF}" type="slidenum">
              <a:rPr lang="hu-HU"/>
              <a:pPr>
                <a:defRPr/>
              </a:pPr>
              <a:t>‹#›</a:t>
            </a:fld>
            <a:endParaRPr lang="hu-HU" dirty="0"/>
          </a:p>
        </p:txBody>
      </p:sp>
    </p:spTree>
    <p:extLst>
      <p:ext uri="{BB962C8B-B14F-4D97-AF65-F5344CB8AC3E}">
        <p14:creationId xmlns:p14="http://schemas.microsoft.com/office/powerpoint/2010/main" val="170141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776E99-EF71-4A4B-BA30-CE0F322B1629}" type="datetime1">
              <a:rPr lang="hu-HU"/>
              <a:pPr>
                <a:defRPr/>
              </a:pPr>
              <a:t>2015.11.18.</a:t>
            </a:fld>
            <a:endParaRPr lang="hu-HU" dirty="0"/>
          </a:p>
        </p:txBody>
      </p:sp>
      <p:sp>
        <p:nvSpPr>
          <p:cNvPr id="5" name="Footer Placeholder 4"/>
          <p:cNvSpPr>
            <a:spLocks noGrp="1"/>
          </p:cNvSpPr>
          <p:nvPr>
            <p:ph type="ftr" sz="quarter" idx="11"/>
          </p:nvPr>
        </p:nvSpPr>
        <p:spPr/>
        <p:txBody>
          <a:bodyPr/>
          <a:lstStyle>
            <a:lvl1pPr>
              <a:defRPr/>
            </a:lvl1pPr>
          </a:lstStyle>
          <a:p>
            <a:pPr>
              <a:defRPr/>
            </a:pPr>
            <a:endParaRPr lang="hu-HU" dirty="0"/>
          </a:p>
        </p:txBody>
      </p:sp>
      <p:sp>
        <p:nvSpPr>
          <p:cNvPr id="6" name="Slide Number Placeholder 5"/>
          <p:cNvSpPr>
            <a:spLocks noGrp="1"/>
          </p:cNvSpPr>
          <p:nvPr>
            <p:ph type="sldNum" sz="quarter" idx="12"/>
          </p:nvPr>
        </p:nvSpPr>
        <p:spPr/>
        <p:txBody>
          <a:bodyPr/>
          <a:lstStyle>
            <a:lvl1pPr>
              <a:defRPr/>
            </a:lvl1pPr>
          </a:lstStyle>
          <a:p>
            <a:pPr>
              <a:defRPr/>
            </a:pPr>
            <a:fld id="{4E2DCC87-8086-4006-B8C2-81FC5A57CF1F}" type="slidenum">
              <a:rPr lang="hu-HU"/>
              <a:pPr>
                <a:defRPr/>
              </a:pPr>
              <a:t>‹#›</a:t>
            </a:fld>
            <a:endParaRPr lang="hu-HU" dirty="0"/>
          </a:p>
        </p:txBody>
      </p:sp>
    </p:spTree>
    <p:extLst>
      <p:ext uri="{BB962C8B-B14F-4D97-AF65-F5344CB8AC3E}">
        <p14:creationId xmlns:p14="http://schemas.microsoft.com/office/powerpoint/2010/main" val="260827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3"/>
          <p:cNvSpPr>
            <a:spLocks noGrp="1"/>
          </p:cNvSpPr>
          <p:nvPr>
            <p:ph type="dt" sz="half" idx="10"/>
          </p:nvPr>
        </p:nvSpPr>
        <p:spPr/>
        <p:txBody>
          <a:bodyPr/>
          <a:lstStyle>
            <a:lvl1pPr>
              <a:defRPr/>
            </a:lvl1pPr>
          </a:lstStyle>
          <a:p>
            <a:pPr>
              <a:defRPr/>
            </a:pPr>
            <a:fld id="{A3EBD7B2-E646-443C-AD83-E2086225EF7C}" type="datetime1">
              <a:rPr lang="hu-HU"/>
              <a:pPr>
                <a:defRPr/>
              </a:pPr>
              <a:t>2015.11.18.</a:t>
            </a:fld>
            <a:endParaRPr lang="hu-HU" dirty="0"/>
          </a:p>
        </p:txBody>
      </p:sp>
      <p:sp>
        <p:nvSpPr>
          <p:cNvPr id="6" name="Footer Placeholder 4"/>
          <p:cNvSpPr>
            <a:spLocks noGrp="1"/>
          </p:cNvSpPr>
          <p:nvPr>
            <p:ph type="ftr" sz="quarter" idx="11"/>
          </p:nvPr>
        </p:nvSpPr>
        <p:spPr/>
        <p:txBody>
          <a:bodyPr/>
          <a:lstStyle>
            <a:lvl1pPr>
              <a:defRPr/>
            </a:lvl1pPr>
          </a:lstStyle>
          <a:p>
            <a:pPr>
              <a:defRPr/>
            </a:pPr>
            <a:endParaRPr lang="hu-HU" dirty="0"/>
          </a:p>
        </p:txBody>
      </p:sp>
      <p:sp>
        <p:nvSpPr>
          <p:cNvPr id="7" name="Slide Number Placeholder 5"/>
          <p:cNvSpPr>
            <a:spLocks noGrp="1"/>
          </p:cNvSpPr>
          <p:nvPr>
            <p:ph type="sldNum" sz="quarter" idx="12"/>
          </p:nvPr>
        </p:nvSpPr>
        <p:spPr/>
        <p:txBody>
          <a:bodyPr/>
          <a:lstStyle>
            <a:lvl1pPr>
              <a:defRPr/>
            </a:lvl1pPr>
          </a:lstStyle>
          <a:p>
            <a:pPr>
              <a:defRPr/>
            </a:pPr>
            <a:fld id="{F5F59485-2EF0-49E2-AF98-74A79274AA09}" type="slidenum">
              <a:rPr lang="hu-HU"/>
              <a:pPr>
                <a:defRPr/>
              </a:pPr>
              <a:t>‹#›</a:t>
            </a:fld>
            <a:endParaRPr lang="hu-HU" dirty="0"/>
          </a:p>
        </p:txBody>
      </p:sp>
    </p:spTree>
    <p:extLst>
      <p:ext uri="{BB962C8B-B14F-4D97-AF65-F5344CB8AC3E}">
        <p14:creationId xmlns:p14="http://schemas.microsoft.com/office/powerpoint/2010/main" val="193949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3"/>
          <p:cNvSpPr>
            <a:spLocks noGrp="1"/>
          </p:cNvSpPr>
          <p:nvPr>
            <p:ph type="dt" sz="half" idx="10"/>
          </p:nvPr>
        </p:nvSpPr>
        <p:spPr/>
        <p:txBody>
          <a:bodyPr/>
          <a:lstStyle>
            <a:lvl1pPr>
              <a:defRPr/>
            </a:lvl1pPr>
          </a:lstStyle>
          <a:p>
            <a:pPr>
              <a:defRPr/>
            </a:pPr>
            <a:fld id="{1413C6F9-FC5B-4274-A43D-A9298B266464}" type="datetime1">
              <a:rPr lang="hu-HU"/>
              <a:pPr>
                <a:defRPr/>
              </a:pPr>
              <a:t>2015.11.18.</a:t>
            </a:fld>
            <a:endParaRPr lang="hu-HU" dirty="0"/>
          </a:p>
        </p:txBody>
      </p:sp>
      <p:sp>
        <p:nvSpPr>
          <p:cNvPr id="8" name="Footer Placeholder 4"/>
          <p:cNvSpPr>
            <a:spLocks noGrp="1"/>
          </p:cNvSpPr>
          <p:nvPr>
            <p:ph type="ftr" sz="quarter" idx="11"/>
          </p:nvPr>
        </p:nvSpPr>
        <p:spPr/>
        <p:txBody>
          <a:bodyPr/>
          <a:lstStyle>
            <a:lvl1pPr>
              <a:defRPr/>
            </a:lvl1pPr>
          </a:lstStyle>
          <a:p>
            <a:pPr>
              <a:defRPr/>
            </a:pPr>
            <a:endParaRPr lang="hu-HU" dirty="0"/>
          </a:p>
        </p:txBody>
      </p:sp>
      <p:sp>
        <p:nvSpPr>
          <p:cNvPr id="9" name="Slide Number Placeholder 5"/>
          <p:cNvSpPr>
            <a:spLocks noGrp="1"/>
          </p:cNvSpPr>
          <p:nvPr>
            <p:ph type="sldNum" sz="quarter" idx="12"/>
          </p:nvPr>
        </p:nvSpPr>
        <p:spPr/>
        <p:txBody>
          <a:bodyPr/>
          <a:lstStyle>
            <a:lvl1pPr>
              <a:defRPr/>
            </a:lvl1pPr>
          </a:lstStyle>
          <a:p>
            <a:pPr>
              <a:defRPr/>
            </a:pPr>
            <a:fld id="{29371FFF-CA5D-4B78-A58B-19266E92C038}" type="slidenum">
              <a:rPr lang="hu-HU"/>
              <a:pPr>
                <a:defRPr/>
              </a:pPr>
              <a:t>‹#›</a:t>
            </a:fld>
            <a:endParaRPr lang="hu-HU" dirty="0"/>
          </a:p>
        </p:txBody>
      </p:sp>
    </p:spTree>
    <p:extLst>
      <p:ext uri="{BB962C8B-B14F-4D97-AF65-F5344CB8AC3E}">
        <p14:creationId xmlns:p14="http://schemas.microsoft.com/office/powerpoint/2010/main" val="271753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3"/>
          <p:cNvSpPr>
            <a:spLocks noGrp="1"/>
          </p:cNvSpPr>
          <p:nvPr>
            <p:ph type="dt" sz="half" idx="10"/>
          </p:nvPr>
        </p:nvSpPr>
        <p:spPr/>
        <p:txBody>
          <a:bodyPr/>
          <a:lstStyle>
            <a:lvl1pPr>
              <a:defRPr/>
            </a:lvl1pPr>
          </a:lstStyle>
          <a:p>
            <a:pPr>
              <a:defRPr/>
            </a:pPr>
            <a:fld id="{8E0343E3-FEB2-4A28-8516-0219EC8D0630}" type="datetime1">
              <a:rPr lang="hu-HU"/>
              <a:pPr>
                <a:defRPr/>
              </a:pPr>
              <a:t>2015.11.18.</a:t>
            </a:fld>
            <a:endParaRPr lang="hu-HU" dirty="0"/>
          </a:p>
        </p:txBody>
      </p:sp>
      <p:sp>
        <p:nvSpPr>
          <p:cNvPr id="4" name="Footer Placeholder 4"/>
          <p:cNvSpPr>
            <a:spLocks noGrp="1"/>
          </p:cNvSpPr>
          <p:nvPr>
            <p:ph type="ftr" sz="quarter" idx="11"/>
          </p:nvPr>
        </p:nvSpPr>
        <p:spPr/>
        <p:txBody>
          <a:bodyPr/>
          <a:lstStyle>
            <a:lvl1pPr>
              <a:defRPr/>
            </a:lvl1pPr>
          </a:lstStyle>
          <a:p>
            <a:pPr>
              <a:defRPr/>
            </a:pPr>
            <a:endParaRPr lang="hu-HU" dirty="0"/>
          </a:p>
        </p:txBody>
      </p:sp>
      <p:sp>
        <p:nvSpPr>
          <p:cNvPr id="5" name="Slide Number Placeholder 5"/>
          <p:cNvSpPr>
            <a:spLocks noGrp="1"/>
          </p:cNvSpPr>
          <p:nvPr>
            <p:ph type="sldNum" sz="quarter" idx="12"/>
          </p:nvPr>
        </p:nvSpPr>
        <p:spPr/>
        <p:txBody>
          <a:bodyPr/>
          <a:lstStyle>
            <a:lvl1pPr>
              <a:defRPr/>
            </a:lvl1pPr>
          </a:lstStyle>
          <a:p>
            <a:pPr>
              <a:defRPr/>
            </a:pPr>
            <a:fld id="{6658965A-7B6A-4C16-8D64-ABEEA358D834}" type="slidenum">
              <a:rPr lang="hu-HU"/>
              <a:pPr>
                <a:defRPr/>
              </a:pPr>
              <a:t>‹#›</a:t>
            </a:fld>
            <a:endParaRPr lang="hu-HU" dirty="0"/>
          </a:p>
        </p:txBody>
      </p:sp>
    </p:spTree>
    <p:extLst>
      <p:ext uri="{BB962C8B-B14F-4D97-AF65-F5344CB8AC3E}">
        <p14:creationId xmlns:p14="http://schemas.microsoft.com/office/powerpoint/2010/main" val="366539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4769AE-7A9D-45EE-8181-E85AE68CA63A}" type="datetime1">
              <a:rPr lang="hu-HU"/>
              <a:pPr>
                <a:defRPr/>
              </a:pPr>
              <a:t>2015.11.18.</a:t>
            </a:fld>
            <a:endParaRPr lang="hu-HU" dirty="0"/>
          </a:p>
        </p:txBody>
      </p:sp>
      <p:sp>
        <p:nvSpPr>
          <p:cNvPr id="3" name="Footer Placeholder 4"/>
          <p:cNvSpPr>
            <a:spLocks noGrp="1"/>
          </p:cNvSpPr>
          <p:nvPr>
            <p:ph type="ftr" sz="quarter" idx="11"/>
          </p:nvPr>
        </p:nvSpPr>
        <p:spPr/>
        <p:txBody>
          <a:bodyPr/>
          <a:lstStyle>
            <a:lvl1pPr>
              <a:defRPr/>
            </a:lvl1pPr>
          </a:lstStyle>
          <a:p>
            <a:pPr>
              <a:defRPr/>
            </a:pPr>
            <a:endParaRPr lang="hu-HU" dirty="0"/>
          </a:p>
        </p:txBody>
      </p:sp>
      <p:sp>
        <p:nvSpPr>
          <p:cNvPr id="4" name="Slide Number Placeholder 5"/>
          <p:cNvSpPr>
            <a:spLocks noGrp="1"/>
          </p:cNvSpPr>
          <p:nvPr>
            <p:ph type="sldNum" sz="quarter" idx="12"/>
          </p:nvPr>
        </p:nvSpPr>
        <p:spPr/>
        <p:txBody>
          <a:bodyPr/>
          <a:lstStyle>
            <a:lvl1pPr>
              <a:defRPr/>
            </a:lvl1pPr>
          </a:lstStyle>
          <a:p>
            <a:pPr>
              <a:defRPr/>
            </a:pPr>
            <a:fld id="{872F420B-9D49-4174-B734-B36881E32C94}" type="slidenum">
              <a:rPr lang="hu-HU"/>
              <a:pPr>
                <a:defRPr/>
              </a:pPr>
              <a:t>‹#›</a:t>
            </a:fld>
            <a:endParaRPr lang="hu-HU" dirty="0"/>
          </a:p>
        </p:txBody>
      </p:sp>
    </p:spTree>
    <p:extLst>
      <p:ext uri="{BB962C8B-B14F-4D97-AF65-F5344CB8AC3E}">
        <p14:creationId xmlns:p14="http://schemas.microsoft.com/office/powerpoint/2010/main" val="34995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9007E4-B171-4BD3-B73B-C2A08E8FDDED}" type="datetime1">
              <a:rPr lang="hu-HU"/>
              <a:pPr>
                <a:defRPr/>
              </a:pPr>
              <a:t>2015.11.18.</a:t>
            </a:fld>
            <a:endParaRPr lang="hu-HU" dirty="0"/>
          </a:p>
        </p:txBody>
      </p:sp>
      <p:sp>
        <p:nvSpPr>
          <p:cNvPr id="6" name="Footer Placeholder 4"/>
          <p:cNvSpPr>
            <a:spLocks noGrp="1"/>
          </p:cNvSpPr>
          <p:nvPr>
            <p:ph type="ftr" sz="quarter" idx="11"/>
          </p:nvPr>
        </p:nvSpPr>
        <p:spPr/>
        <p:txBody>
          <a:bodyPr/>
          <a:lstStyle>
            <a:lvl1pPr>
              <a:defRPr/>
            </a:lvl1pPr>
          </a:lstStyle>
          <a:p>
            <a:pPr>
              <a:defRPr/>
            </a:pPr>
            <a:endParaRPr lang="hu-HU" dirty="0"/>
          </a:p>
        </p:txBody>
      </p:sp>
      <p:sp>
        <p:nvSpPr>
          <p:cNvPr id="7" name="Slide Number Placeholder 5"/>
          <p:cNvSpPr>
            <a:spLocks noGrp="1"/>
          </p:cNvSpPr>
          <p:nvPr>
            <p:ph type="sldNum" sz="quarter" idx="12"/>
          </p:nvPr>
        </p:nvSpPr>
        <p:spPr/>
        <p:txBody>
          <a:bodyPr/>
          <a:lstStyle>
            <a:lvl1pPr>
              <a:defRPr/>
            </a:lvl1pPr>
          </a:lstStyle>
          <a:p>
            <a:pPr>
              <a:defRPr/>
            </a:pPr>
            <a:fld id="{3E331D0B-5B29-415B-B7D1-A84568D4A6B4}" type="slidenum">
              <a:rPr lang="hu-HU"/>
              <a:pPr>
                <a:defRPr/>
              </a:pPr>
              <a:t>‹#›</a:t>
            </a:fld>
            <a:endParaRPr lang="hu-HU" dirty="0"/>
          </a:p>
        </p:txBody>
      </p:sp>
    </p:spTree>
    <p:extLst>
      <p:ext uri="{BB962C8B-B14F-4D97-AF65-F5344CB8AC3E}">
        <p14:creationId xmlns:p14="http://schemas.microsoft.com/office/powerpoint/2010/main" val="149341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8076C6-8100-4E12-95C8-CEB6C86D3DBB}" type="datetime1">
              <a:rPr lang="hu-HU"/>
              <a:pPr>
                <a:defRPr/>
              </a:pPr>
              <a:t>2015.11.18.</a:t>
            </a:fld>
            <a:endParaRPr lang="hu-HU" dirty="0"/>
          </a:p>
        </p:txBody>
      </p:sp>
      <p:sp>
        <p:nvSpPr>
          <p:cNvPr id="6" name="Footer Placeholder 4"/>
          <p:cNvSpPr>
            <a:spLocks noGrp="1"/>
          </p:cNvSpPr>
          <p:nvPr>
            <p:ph type="ftr" sz="quarter" idx="11"/>
          </p:nvPr>
        </p:nvSpPr>
        <p:spPr/>
        <p:txBody>
          <a:bodyPr/>
          <a:lstStyle>
            <a:lvl1pPr>
              <a:defRPr/>
            </a:lvl1pPr>
          </a:lstStyle>
          <a:p>
            <a:pPr>
              <a:defRPr/>
            </a:pPr>
            <a:endParaRPr lang="hu-HU" dirty="0"/>
          </a:p>
        </p:txBody>
      </p:sp>
      <p:sp>
        <p:nvSpPr>
          <p:cNvPr id="7" name="Slide Number Placeholder 5"/>
          <p:cNvSpPr>
            <a:spLocks noGrp="1"/>
          </p:cNvSpPr>
          <p:nvPr>
            <p:ph type="sldNum" sz="quarter" idx="12"/>
          </p:nvPr>
        </p:nvSpPr>
        <p:spPr/>
        <p:txBody>
          <a:bodyPr/>
          <a:lstStyle>
            <a:lvl1pPr>
              <a:defRPr/>
            </a:lvl1pPr>
          </a:lstStyle>
          <a:p>
            <a:pPr>
              <a:defRPr/>
            </a:pPr>
            <a:fld id="{1DB59D31-3F32-425D-A647-314345775366}" type="slidenum">
              <a:rPr lang="hu-HU"/>
              <a:pPr>
                <a:defRPr/>
              </a:pPr>
              <a:t>‹#›</a:t>
            </a:fld>
            <a:endParaRPr lang="hu-HU" dirty="0"/>
          </a:p>
        </p:txBody>
      </p:sp>
    </p:spTree>
    <p:extLst>
      <p:ext uri="{BB962C8B-B14F-4D97-AF65-F5344CB8AC3E}">
        <p14:creationId xmlns:p14="http://schemas.microsoft.com/office/powerpoint/2010/main" val="34556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1606C0-6B3F-41EE-BDB2-44F58EC6CD2F}" type="datetime1">
              <a:rPr lang="hu-HU"/>
              <a:pPr>
                <a:defRPr/>
              </a:pPr>
              <a:t>2015.11.18.</a:t>
            </a:fld>
            <a:endParaRPr lang="hu-H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hu-H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8283E2-2B69-439E-88F9-190D6C105ED4}" type="slidenum">
              <a:rPr lang="hu-HU"/>
              <a:pPr>
                <a:defRPr/>
              </a:pPr>
              <a:t>‹#›</a:t>
            </a:fld>
            <a:endParaRPr lang="hu-H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2" r:id="rId12"/>
    <p:sldLayoutId id="2147483720" r:id="rId13"/>
    <p:sldLayoutId id="2147483721" r:id="rId14"/>
    <p:sldLayoutId id="2147483723" r:id="rId15"/>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www.pannonianyp.h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5.png"/><Relationship Id="rId5" Type="http://schemas.openxmlformats.org/officeDocument/2006/relationships/diagramQuickStyle" Target="../diagrams/quickStyle2.xml"/><Relationship Id="rId10" Type="http://schemas.openxmlformats.org/officeDocument/2006/relationships/image" Target="../media/image24.JPG"/><Relationship Id="rId4" Type="http://schemas.openxmlformats.org/officeDocument/2006/relationships/diagramLayout" Target="../diagrams/layout2.xml"/><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4.xml"/><Relationship Id="rId7" Type="http://schemas.openxmlformats.org/officeDocument/2006/relationships/chart" Target="../charts/chart1.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diagramLayout" Target="../diagrams/layout5.xml"/><Relationship Id="rId7" Type="http://schemas.openxmlformats.org/officeDocument/2006/relationships/image" Target="../media/image27.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4.emf"/><Relationship Id="rId4" Type="http://schemas.openxmlformats.org/officeDocument/2006/relationships/image" Target="../media/image33.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467544" y="3140968"/>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18"/>
                <a:cs typeface="Arial" pitchFamily="34" charset="0"/>
              </a:defRPr>
            </a:lvl1pPr>
            <a:lvl2pPr marL="742950" indent="-285750" eaLnBrk="0" hangingPunct="0">
              <a:defRPr>
                <a:solidFill>
                  <a:schemeClr val="tx1"/>
                </a:solidFill>
                <a:latin typeface="Gill Sans MT" pitchFamily="34" charset="-18"/>
                <a:cs typeface="Arial" pitchFamily="34" charset="0"/>
              </a:defRPr>
            </a:lvl2pPr>
            <a:lvl3pPr marL="1143000" indent="-228600" eaLnBrk="0" hangingPunct="0">
              <a:defRPr>
                <a:solidFill>
                  <a:schemeClr val="tx1"/>
                </a:solidFill>
                <a:latin typeface="Gill Sans MT" pitchFamily="34" charset="-18"/>
                <a:cs typeface="Arial" pitchFamily="34" charset="0"/>
              </a:defRPr>
            </a:lvl3pPr>
            <a:lvl4pPr marL="1600200" indent="-228600" eaLnBrk="0" hangingPunct="0">
              <a:defRPr>
                <a:solidFill>
                  <a:schemeClr val="tx1"/>
                </a:solidFill>
                <a:latin typeface="Gill Sans MT" pitchFamily="34" charset="-18"/>
                <a:cs typeface="Arial" pitchFamily="34" charset="0"/>
              </a:defRPr>
            </a:lvl4pPr>
            <a:lvl5pPr marL="2057400" indent="-228600" eaLnBrk="0" hangingPunct="0">
              <a:defRPr>
                <a:solidFill>
                  <a:schemeClr val="tx1"/>
                </a:solidFill>
                <a:latin typeface="Gill Sans MT" pitchFamily="34" charset="-18"/>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18"/>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18"/>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18"/>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18"/>
                <a:cs typeface="Arial" pitchFamily="34" charset="0"/>
              </a:defRPr>
            </a:lvl9pPr>
          </a:lstStyle>
          <a:p>
            <a:pPr algn="ctr" eaLnBrk="1" hangingPunct="1">
              <a:spcAft>
                <a:spcPts val="600"/>
              </a:spcAft>
            </a:pPr>
            <a:r>
              <a:rPr lang="hu-HU" sz="3600" b="1" dirty="0">
                <a:solidFill>
                  <a:srgbClr val="555F19"/>
                </a:solidFill>
              </a:rPr>
              <a:t>A Pannónia Pénztárak tájékoztatója</a:t>
            </a:r>
          </a:p>
          <a:p>
            <a:pPr algn="ctr" eaLnBrk="1" hangingPunct="1">
              <a:spcAft>
                <a:spcPts val="600"/>
              </a:spcAft>
            </a:pPr>
            <a:r>
              <a:rPr lang="hu-HU" sz="3000" b="1" dirty="0">
                <a:solidFill>
                  <a:srgbClr val="555F19"/>
                </a:solidFill>
              </a:rPr>
              <a:t>az EVDSZ II. Taggyűlése és Konferenciája</a:t>
            </a:r>
          </a:p>
          <a:p>
            <a:pPr algn="ctr" eaLnBrk="1" hangingPunct="1">
              <a:spcAft>
                <a:spcPts val="600"/>
              </a:spcAft>
            </a:pPr>
            <a:r>
              <a:rPr lang="hu-HU" sz="2800" b="1" dirty="0">
                <a:solidFill>
                  <a:srgbClr val="555F19"/>
                </a:solidFill>
              </a:rPr>
              <a:t>részére</a:t>
            </a:r>
          </a:p>
          <a:p>
            <a:pPr algn="ctr" eaLnBrk="1" hangingPunct="1">
              <a:spcAft>
                <a:spcPts val="600"/>
              </a:spcAft>
            </a:pPr>
            <a:r>
              <a:rPr lang="hu-HU" sz="2800" b="1" dirty="0">
                <a:solidFill>
                  <a:srgbClr val="555F19"/>
                </a:solidFill>
              </a:rPr>
              <a:t>2015.  november 17.</a:t>
            </a:r>
            <a:endParaRPr lang="hu-HU" sz="2800" b="1" dirty="0">
              <a:solidFill>
                <a:srgbClr val="555F19"/>
              </a:solidFill>
            </a:endParaRPr>
          </a:p>
        </p:txBody>
      </p:sp>
      <p:sp>
        <p:nvSpPr>
          <p:cNvPr id="4" name="Title 1"/>
          <p:cNvSpPr txBox="1">
            <a:spLocks/>
          </p:cNvSpPr>
          <p:nvPr/>
        </p:nvSpPr>
        <p:spPr bwMode="auto">
          <a:xfrm>
            <a:off x="611560" y="6096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18"/>
                <a:cs typeface="Arial" pitchFamily="34" charset="0"/>
              </a:defRPr>
            </a:lvl1pPr>
            <a:lvl2pPr marL="742950" indent="-285750" eaLnBrk="0" hangingPunct="0">
              <a:defRPr>
                <a:solidFill>
                  <a:schemeClr val="tx1"/>
                </a:solidFill>
                <a:latin typeface="Gill Sans MT" pitchFamily="34" charset="-18"/>
                <a:cs typeface="Arial" pitchFamily="34" charset="0"/>
              </a:defRPr>
            </a:lvl2pPr>
            <a:lvl3pPr marL="1143000" indent="-228600" eaLnBrk="0" hangingPunct="0">
              <a:defRPr>
                <a:solidFill>
                  <a:schemeClr val="tx1"/>
                </a:solidFill>
                <a:latin typeface="Gill Sans MT" pitchFamily="34" charset="-18"/>
                <a:cs typeface="Arial" pitchFamily="34" charset="0"/>
              </a:defRPr>
            </a:lvl3pPr>
            <a:lvl4pPr marL="1600200" indent="-228600" eaLnBrk="0" hangingPunct="0">
              <a:defRPr>
                <a:solidFill>
                  <a:schemeClr val="tx1"/>
                </a:solidFill>
                <a:latin typeface="Gill Sans MT" pitchFamily="34" charset="-18"/>
                <a:cs typeface="Arial" pitchFamily="34" charset="0"/>
              </a:defRPr>
            </a:lvl4pPr>
            <a:lvl5pPr marL="2057400" indent="-228600" eaLnBrk="0" hangingPunct="0">
              <a:defRPr>
                <a:solidFill>
                  <a:schemeClr val="tx1"/>
                </a:solidFill>
                <a:latin typeface="Gill Sans MT" pitchFamily="34" charset="-18"/>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18"/>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18"/>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18"/>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18"/>
                <a:cs typeface="Arial" pitchFamily="34" charset="0"/>
              </a:defRPr>
            </a:lvl9pPr>
          </a:lstStyle>
          <a:p>
            <a:pPr algn="ctr" eaLnBrk="1" hangingPunct="1">
              <a:spcAft>
                <a:spcPts val="600"/>
              </a:spcAft>
            </a:pPr>
            <a:r>
              <a:rPr lang="hu-HU" sz="2800" b="1" dirty="0" smtClean="0">
                <a:solidFill>
                  <a:schemeClr val="accent1">
                    <a:lumMod val="50000"/>
                  </a:schemeClr>
                </a:solidFill>
              </a:rPr>
              <a:t>„Nyugdíját, jövőjét ne </a:t>
            </a:r>
            <a:r>
              <a:rPr lang="hu-HU" sz="2800" b="1" dirty="0">
                <a:solidFill>
                  <a:schemeClr val="accent1">
                    <a:lumMod val="50000"/>
                  </a:schemeClr>
                </a:solidFill>
              </a:rPr>
              <a:t>bízza a véletlenre!”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2311" y="1335407"/>
            <a:ext cx="8424936" cy="4462960"/>
          </a:xfrm>
          <a:prstGeom prst="rect">
            <a:avLst/>
          </a:prstGeom>
        </p:spPr>
      </p:pic>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algn="ctr" defTabSz="1066800">
                <a:lnSpc>
                  <a:spcPct val="90000"/>
                </a:lnSpc>
                <a:spcAft>
                  <a:spcPct val="35000"/>
                </a:spcAft>
              </a:pPr>
              <a:r>
                <a:rPr lang="hu-HU" sz="2400" dirty="0">
                  <a:solidFill>
                    <a:prstClr val="white"/>
                  </a:solidFill>
                  <a:latin typeface="Gill Sans MT" pitchFamily="34" charset="-18"/>
                </a:rPr>
                <a:t>A </a:t>
              </a:r>
              <a:r>
                <a:rPr lang="hu-HU" sz="2400" dirty="0" smtClean="0">
                  <a:solidFill>
                    <a:prstClr val="white"/>
                  </a:solidFill>
                  <a:latin typeface="Gill Sans MT" pitchFamily="34" charset="-18"/>
                </a:rPr>
                <a:t>Pénztár </a:t>
              </a:r>
              <a:r>
                <a:rPr lang="hu-HU" sz="2400" dirty="0">
                  <a:solidFill>
                    <a:prstClr val="white"/>
                  </a:solidFill>
                  <a:latin typeface="Gill Sans MT" pitchFamily="34" charset="-18"/>
                </a:rPr>
                <a:t>eredményei </a:t>
              </a:r>
              <a:r>
                <a:rPr lang="hu-HU" sz="2400" dirty="0" smtClean="0">
                  <a:solidFill>
                    <a:prstClr val="white"/>
                  </a:solidFill>
                  <a:latin typeface="Gill Sans MT" pitchFamily="34" charset="-18"/>
                </a:rPr>
                <a:t>– Rövid </a:t>
              </a:r>
              <a:r>
                <a:rPr lang="hu-HU" sz="2400" dirty="0">
                  <a:solidFill>
                    <a:prstClr val="white"/>
                  </a:solidFill>
                  <a:latin typeface="Gill Sans MT" pitchFamily="34" charset="-18"/>
                </a:rPr>
                <a:t>távú </a:t>
              </a:r>
              <a:r>
                <a:rPr lang="hu-HU" sz="2400" dirty="0" smtClean="0">
                  <a:solidFill>
                    <a:prstClr val="white"/>
                  </a:solidFill>
                  <a:latin typeface="Gill Sans MT" pitchFamily="34" charset="-18"/>
                </a:rPr>
                <a:t>hozamok*</a:t>
              </a:r>
              <a:endParaRPr lang="hu-HU" sz="2400" dirty="0">
                <a:solidFill>
                  <a:prstClr val="white"/>
                </a:solidFill>
                <a:latin typeface="Gill Sans MT" pitchFamily="34" charset="-18"/>
              </a:endParaRPr>
            </a:p>
          </p:txBody>
        </p:sp>
      </p:grpSp>
      <p:sp>
        <p:nvSpPr>
          <p:cNvPr id="9" name="Szövegdoboz 8"/>
          <p:cNvSpPr txBox="1"/>
          <p:nvPr/>
        </p:nvSpPr>
        <p:spPr>
          <a:xfrm>
            <a:off x="292311" y="5877272"/>
            <a:ext cx="4212468" cy="800219"/>
          </a:xfrm>
          <a:prstGeom prst="rect">
            <a:avLst/>
          </a:prstGeom>
          <a:noFill/>
        </p:spPr>
        <p:txBody>
          <a:bodyPr wrap="square" rtlCol="0">
            <a:spAutoFit/>
          </a:bodyPr>
          <a:lstStyle/>
          <a:p>
            <a:pPr algn="just" defTabSz="457200"/>
            <a:r>
              <a:rPr lang="hu-HU" sz="1000" dirty="0" smtClean="0">
                <a:solidFill>
                  <a:srgbClr val="555F19"/>
                </a:solidFill>
              </a:rPr>
              <a:t>* tájékoztató jellegű adatok, az elszámoló egységes nyilvántartást üzemeltető és 6 Mrd Ft-nál nagyobb vagyonnal rendelkező pénztárak, MNB által publikált árfolyamadatai alapján</a:t>
            </a:r>
          </a:p>
          <a:p>
            <a:pPr algn="just" defTabSz="457200"/>
            <a:endParaRPr lang="hu-HU" sz="1600" dirty="0">
              <a:solidFill>
                <a:srgbClr val="555F19"/>
              </a:solidFill>
            </a:endParaRPr>
          </a:p>
        </p:txBody>
      </p:sp>
      <p:sp>
        <p:nvSpPr>
          <p:cNvPr id="10" name="Szövegdoboz 9"/>
          <p:cNvSpPr txBox="1"/>
          <p:nvPr/>
        </p:nvSpPr>
        <p:spPr>
          <a:xfrm>
            <a:off x="4716016" y="4293096"/>
            <a:ext cx="4045113" cy="2277547"/>
          </a:xfrm>
          <a:prstGeom prst="rect">
            <a:avLst/>
          </a:prstGeom>
          <a:noFill/>
        </p:spPr>
        <p:txBody>
          <a:bodyPr wrap="square" rtlCol="0">
            <a:spAutoFit/>
          </a:bodyPr>
          <a:lstStyle/>
          <a:p>
            <a:pPr algn="just" defTabSz="457200"/>
            <a:r>
              <a:rPr lang="hu-HU" sz="1400" dirty="0" smtClean="0">
                <a:solidFill>
                  <a:srgbClr val="555F19"/>
                </a:solidFill>
              </a:rPr>
              <a:t>A rövid távú, 2015 első kilenc hónapjára vonatkozó nettó hozamok tekintetében a közvetlen versenytársakkal összehasonlított teljesítmény mindhárom portfólióban kiemelkedőnek mondható.</a:t>
            </a:r>
          </a:p>
          <a:p>
            <a:pPr algn="just" defTabSz="457200"/>
            <a:endParaRPr lang="hu-HU" sz="1400" dirty="0" smtClean="0">
              <a:solidFill>
                <a:srgbClr val="555F19"/>
              </a:solidFill>
            </a:endParaRPr>
          </a:p>
          <a:p>
            <a:pPr algn="just" defTabSz="457200"/>
            <a:r>
              <a:rPr lang="hu-HU" sz="1400" dirty="0" smtClean="0">
                <a:solidFill>
                  <a:srgbClr val="555F19"/>
                </a:solidFill>
              </a:rPr>
              <a:t>A pénztártagjaink jelentős hányadát magában foglaló kiegyensúlyozott portfólió a vizsgált versenytársak, kiegyensúlyozott jellegű portfóliói között a második helyen végeztek.</a:t>
            </a:r>
          </a:p>
          <a:p>
            <a:pPr algn="just" defTabSz="457200"/>
            <a:endParaRPr lang="hu-HU" sz="1600" dirty="0">
              <a:solidFill>
                <a:srgbClr val="555F19"/>
              </a:solidFill>
            </a:endParaRPr>
          </a:p>
        </p:txBody>
      </p:sp>
    </p:spTree>
    <p:extLst>
      <p:ext uri="{BB962C8B-B14F-4D97-AF65-F5344CB8AC3E}">
        <p14:creationId xmlns:p14="http://schemas.microsoft.com/office/powerpoint/2010/main" val="24629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1066800">
                <a:lnSpc>
                  <a:spcPct val="90000"/>
                </a:lnSpc>
                <a:spcAft>
                  <a:spcPct val="35000"/>
                </a:spcAft>
              </a:pPr>
              <a:r>
                <a:rPr lang="hu-HU" sz="2000" dirty="0">
                  <a:latin typeface="Gill Sans MT" pitchFamily="34" charset="-18"/>
                </a:rPr>
                <a:t>A Pénztár </a:t>
              </a:r>
              <a:r>
                <a:rPr lang="hu-HU" sz="2000" dirty="0" smtClean="0">
                  <a:latin typeface="Gill Sans MT" pitchFamily="34" charset="-18"/>
                </a:rPr>
                <a:t>eredményei – Hosszú távú hozamok</a:t>
              </a:r>
              <a:endParaRPr lang="hu-HU" sz="2000" dirty="0">
                <a:latin typeface="Gill Sans MT" pitchFamily="34" charset="-18"/>
              </a:endParaRPr>
            </a:p>
          </p:txBody>
        </p:sp>
      </p:grpSp>
      <p:graphicFrame>
        <p:nvGraphicFramePr>
          <p:cNvPr id="3" name="Táblázat 2"/>
          <p:cNvGraphicFramePr>
            <a:graphicFrameLocks noGrp="1"/>
          </p:cNvGraphicFramePr>
          <p:nvPr>
            <p:extLst>
              <p:ext uri="{D42A27DB-BD31-4B8C-83A1-F6EECF244321}">
                <p14:modId xmlns:p14="http://schemas.microsoft.com/office/powerpoint/2010/main" val="1996729338"/>
              </p:ext>
            </p:extLst>
          </p:nvPr>
        </p:nvGraphicFramePr>
        <p:xfrm>
          <a:off x="827584" y="2204864"/>
          <a:ext cx="7488832" cy="1546465"/>
        </p:xfrm>
        <a:graphic>
          <a:graphicData uri="http://schemas.openxmlformats.org/drawingml/2006/table">
            <a:tbl>
              <a:tblPr>
                <a:tableStyleId>{69C7853C-536D-4A76-A0AE-DD22124D55A5}</a:tableStyleId>
              </a:tblPr>
              <a:tblGrid>
                <a:gridCol w="1448284"/>
                <a:gridCol w="1098282"/>
                <a:gridCol w="1013798"/>
                <a:gridCol w="1375869"/>
                <a:gridCol w="1330610"/>
                <a:gridCol w="1221989"/>
              </a:tblGrid>
              <a:tr h="370327">
                <a:tc>
                  <a:txBody>
                    <a:bodyPr/>
                    <a:lstStyle/>
                    <a:p>
                      <a:pPr algn="l" fontAlgn="b"/>
                      <a:r>
                        <a:rPr lang="hu-HU" sz="1200" u="none" strike="noStrike" dirty="0">
                          <a:effectLst/>
                          <a:latin typeface="Gill Sans MT" panose="020B0502020104020203" pitchFamily="34" charset="-18"/>
                        </a:rPr>
                        <a:t> </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algn="ctr" fontAlgn="b"/>
                      <a:r>
                        <a:rPr lang="hu-HU" sz="1200" b="1" u="none" strike="noStrike" dirty="0">
                          <a:effectLst/>
                          <a:latin typeface="Gill Sans MT" panose="020B0502020104020203" pitchFamily="34" charset="-18"/>
                        </a:rPr>
                        <a:t>Éves  bruttó hozam</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algn="ctr" fontAlgn="b"/>
                      <a:r>
                        <a:rPr lang="hu-HU" sz="1200" b="1" u="none" strike="noStrike" dirty="0">
                          <a:effectLst/>
                          <a:latin typeface="Gill Sans MT" panose="020B0502020104020203" pitchFamily="34" charset="-18"/>
                        </a:rPr>
                        <a:t>Éves nettó hozam</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algn="ctr" fontAlgn="b"/>
                      <a:r>
                        <a:rPr lang="hu-HU" sz="1200" b="1" u="none" strike="noStrike" dirty="0">
                          <a:effectLst/>
                          <a:latin typeface="Gill Sans MT" panose="020B0502020104020203" pitchFamily="34" charset="-18"/>
                        </a:rPr>
                        <a:t>Bruttó hozam 2005-2014  évesítve</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algn="ctr" fontAlgn="b"/>
                      <a:r>
                        <a:rPr lang="hu-HU" sz="1200" b="1" u="none" strike="noStrike" dirty="0">
                          <a:effectLst/>
                          <a:latin typeface="Gill Sans MT" panose="020B0502020104020203" pitchFamily="34" charset="-18"/>
                        </a:rPr>
                        <a:t>Nettó hozam 2005-2014  évesítve</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algn="ctr" fontAlgn="b"/>
                      <a:r>
                        <a:rPr lang="hu-HU" sz="1200" b="1" u="none" strike="noStrike" dirty="0">
                          <a:effectLst/>
                          <a:latin typeface="Gill Sans MT" panose="020B0502020104020203" pitchFamily="34" charset="-18"/>
                        </a:rPr>
                        <a:t>Vagyonnövekedési mutató 2005-2014</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r>
              <a:tr h="267458">
                <a:tc>
                  <a:txBody>
                    <a:bodyPr/>
                    <a:lstStyle/>
                    <a:p>
                      <a:pPr algn="ctr" fontAlgn="b"/>
                      <a:r>
                        <a:rPr lang="hu-HU" sz="1200" u="none" strike="noStrike" dirty="0" smtClean="0">
                          <a:effectLst/>
                          <a:latin typeface="Gill Sans MT" panose="020B0502020104020203" pitchFamily="34" charset="-18"/>
                        </a:rPr>
                        <a:t>Klasszikus</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6,61%</a:t>
                      </a:r>
                      <a:endParaRPr lang="hu-HU" sz="1200" b="0" i="0" u="none" strike="noStrike" dirty="0">
                        <a:solidFill>
                          <a:srgbClr val="FF0000"/>
                        </a:solidFill>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4,52%</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7,47%</a:t>
                      </a:r>
                      <a:endParaRPr lang="hu-HU" sz="1200" b="0" i="0" u="none" strike="noStrike" dirty="0">
                        <a:solidFill>
                          <a:srgbClr val="FF0000"/>
                        </a:solidFill>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6,98%</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6,86%</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327">
                <a:tc>
                  <a:txBody>
                    <a:bodyPr/>
                    <a:lstStyle/>
                    <a:p>
                      <a:pPr algn="ctr" fontAlgn="b"/>
                      <a:r>
                        <a:rPr lang="hu-HU" sz="1200" u="none" strike="noStrike" dirty="0" smtClean="0">
                          <a:effectLst/>
                          <a:latin typeface="Gill Sans MT" panose="020B0502020104020203" pitchFamily="34" charset="-18"/>
                        </a:rPr>
                        <a:t>Kiegyensúlyozott</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7,14%</a:t>
                      </a:r>
                      <a:endParaRPr lang="hu-HU" sz="1200" b="0" i="0" u="none" strike="noStrike" dirty="0">
                        <a:solidFill>
                          <a:srgbClr val="FF0000"/>
                        </a:solidFill>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7,27%</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6,73%</a:t>
                      </a:r>
                      <a:endParaRPr lang="hu-HU" sz="1200" b="0" i="0" u="none" strike="noStrike" dirty="0">
                        <a:solidFill>
                          <a:srgbClr val="FF0000"/>
                        </a:solidFill>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6,48%</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6,43%</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fontAlgn="b"/>
                      <a:r>
                        <a:rPr lang="hu-HU" sz="1200" u="none" strike="noStrike" dirty="0" smtClean="0">
                          <a:effectLst/>
                          <a:latin typeface="Gill Sans MT" panose="020B0502020104020203" pitchFamily="34" charset="-18"/>
                        </a:rPr>
                        <a:t>Növekedési</a:t>
                      </a:r>
                      <a:endParaRPr lang="hu-HU" sz="1200" b="1"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7,83%</a:t>
                      </a:r>
                      <a:endParaRPr lang="hu-HU" sz="1200" b="0" i="0" u="none" strike="noStrike" dirty="0">
                        <a:solidFill>
                          <a:srgbClr val="FF0000"/>
                        </a:solidFill>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9,51%</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8,09%</a:t>
                      </a:r>
                      <a:endParaRPr lang="hu-HU" sz="1200" b="0" i="0" u="none" strike="noStrike" dirty="0">
                        <a:solidFill>
                          <a:srgbClr val="FF0000"/>
                        </a:solidFill>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6,85%</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200" u="none" strike="noStrike" dirty="0">
                          <a:effectLst/>
                          <a:latin typeface="Gill Sans MT" panose="020B0502020104020203" pitchFamily="34" charset="-18"/>
                        </a:rPr>
                        <a:t>7,00%</a:t>
                      </a:r>
                      <a:endParaRPr lang="hu-HU" sz="1200" b="0" i="0" u="none" strike="noStrike" dirty="0">
                        <a:effectLst/>
                        <a:latin typeface="Gill Sans MT" panose="020B0502020104020203" pitchFamily="34" charset="-1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zövegdoboz 6"/>
          <p:cNvSpPr txBox="1"/>
          <p:nvPr/>
        </p:nvSpPr>
        <p:spPr>
          <a:xfrm>
            <a:off x="577686" y="1476073"/>
            <a:ext cx="8170778" cy="584775"/>
          </a:xfrm>
          <a:prstGeom prst="rect">
            <a:avLst/>
          </a:prstGeom>
          <a:noFill/>
        </p:spPr>
        <p:txBody>
          <a:bodyPr wrap="square" rtlCol="0">
            <a:spAutoFit/>
          </a:bodyPr>
          <a:lstStyle/>
          <a:p>
            <a:pPr algn="just" defTabSz="457200" fontAlgn="base">
              <a:spcBef>
                <a:spcPct val="0"/>
              </a:spcBef>
              <a:spcAft>
                <a:spcPct val="0"/>
              </a:spcAft>
            </a:pPr>
            <a:r>
              <a:rPr lang="hu-HU" sz="1600" dirty="0">
                <a:solidFill>
                  <a:srgbClr val="555F19"/>
                </a:solidFill>
              </a:rPr>
              <a:t>A publikált 2014. éves hozamok, és a 2005-től 2014-ig terjedő időszakra vonatkozó 10 éves hozam a versenytársak között kiemelkedő helyen szerepelnek.</a:t>
            </a:r>
          </a:p>
        </p:txBody>
      </p:sp>
      <p:sp>
        <p:nvSpPr>
          <p:cNvPr id="10" name="Szövegdoboz 9"/>
          <p:cNvSpPr txBox="1"/>
          <p:nvPr/>
        </p:nvSpPr>
        <p:spPr>
          <a:xfrm>
            <a:off x="577686" y="3789040"/>
            <a:ext cx="8170778" cy="830997"/>
          </a:xfrm>
          <a:prstGeom prst="rect">
            <a:avLst/>
          </a:prstGeom>
          <a:noFill/>
        </p:spPr>
        <p:txBody>
          <a:bodyPr wrap="square" rtlCol="0">
            <a:spAutoFit/>
          </a:bodyPr>
          <a:lstStyle/>
          <a:p>
            <a:pPr algn="just" defTabSz="457200"/>
            <a:r>
              <a:rPr lang="hu-HU" sz="1600" dirty="0">
                <a:solidFill>
                  <a:srgbClr val="555F19"/>
                </a:solidFill>
              </a:rPr>
              <a:t>A hosszú távú, 2005-től 2014-ig terjedő időszakra vonatkozó 10 éves </a:t>
            </a:r>
            <a:r>
              <a:rPr lang="hu-HU" sz="1600" dirty="0" smtClean="0">
                <a:solidFill>
                  <a:srgbClr val="555F19"/>
                </a:solidFill>
              </a:rPr>
              <a:t>hozamadatok a 10 éves inflációhoz hasonlítva jelentős reálhozamot termeltek:</a:t>
            </a:r>
          </a:p>
          <a:p>
            <a:pPr algn="just" defTabSz="457200"/>
            <a:endParaRPr lang="hu-HU" sz="1600" dirty="0">
              <a:solidFill>
                <a:srgbClr val="555F19"/>
              </a:solidFill>
            </a:endParaRPr>
          </a:p>
        </p:txBody>
      </p:sp>
      <p:graphicFrame>
        <p:nvGraphicFramePr>
          <p:cNvPr id="2" name="Táblázat 1"/>
          <p:cNvGraphicFramePr>
            <a:graphicFrameLocks noGrp="1"/>
          </p:cNvGraphicFramePr>
          <p:nvPr>
            <p:extLst>
              <p:ext uri="{D42A27DB-BD31-4B8C-83A1-F6EECF244321}">
                <p14:modId xmlns:p14="http://schemas.microsoft.com/office/powerpoint/2010/main" val="3271621296"/>
              </p:ext>
            </p:extLst>
          </p:nvPr>
        </p:nvGraphicFramePr>
        <p:xfrm>
          <a:off x="907637" y="4437112"/>
          <a:ext cx="7336771" cy="1811947"/>
        </p:xfrm>
        <a:graphic>
          <a:graphicData uri="http://schemas.openxmlformats.org/drawingml/2006/table">
            <a:tbl>
              <a:tblPr>
                <a:tableStyleId>{69C7853C-536D-4A76-A0AE-DD22124D55A5}</a:tableStyleId>
              </a:tblPr>
              <a:tblGrid>
                <a:gridCol w="1152011"/>
                <a:gridCol w="826403"/>
                <a:gridCol w="826403"/>
                <a:gridCol w="826403"/>
                <a:gridCol w="277901"/>
                <a:gridCol w="1123394"/>
                <a:gridCol w="1232181"/>
                <a:gridCol w="1072075"/>
              </a:tblGrid>
              <a:tr h="720706">
                <a:tc>
                  <a:txBody>
                    <a:bodyPr/>
                    <a:lstStyle/>
                    <a:p>
                      <a:pPr marL="0" algn="ctr" defTabSz="914400" rtl="0" eaLnBrk="1" fontAlgn="b" latinLnBrk="0" hangingPunct="1"/>
                      <a:r>
                        <a:rPr lang="hu-HU" sz="1200" b="1" u="none" strike="noStrike" kern="1200" dirty="0">
                          <a:solidFill>
                            <a:schemeClr val="dk1"/>
                          </a:solidFill>
                          <a:effectLst/>
                          <a:latin typeface="Gill Sans MT" panose="020B0502020104020203" pitchFamily="34" charset="-18"/>
                          <a:ea typeface="+mn-ea"/>
                          <a:cs typeface="+mn-cs"/>
                        </a:rPr>
                        <a:t> </a:t>
                      </a: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marL="0" algn="ctr" defTabSz="914400" rtl="0" eaLnBrk="1" fontAlgn="b" latinLnBrk="0" hangingPunct="1"/>
                      <a:r>
                        <a:rPr lang="hu-HU" sz="1200" b="1" u="none" strike="noStrike" kern="1200" dirty="0">
                          <a:solidFill>
                            <a:schemeClr val="dk1"/>
                          </a:solidFill>
                          <a:effectLst/>
                          <a:latin typeface="Gill Sans MT" panose="020B0502020104020203" pitchFamily="34" charset="-18"/>
                          <a:ea typeface="+mn-ea"/>
                          <a:cs typeface="+mn-cs"/>
                        </a:rPr>
                        <a:t>Kumulált nettó hozam 2005-től 2014-ig</a:t>
                      </a:r>
                    </a:p>
                  </a:txBody>
                  <a:tcPr marL="9240" marR="9240" marT="92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marL="0" algn="ctr" defTabSz="914400" rtl="0" eaLnBrk="1" fontAlgn="b" latinLnBrk="0" hangingPunct="1"/>
                      <a:r>
                        <a:rPr lang="hu-HU" sz="1200" b="1" u="none" strike="noStrike" kern="1200" dirty="0">
                          <a:solidFill>
                            <a:schemeClr val="dk1"/>
                          </a:solidFill>
                          <a:effectLst/>
                          <a:latin typeface="Gill Sans MT" panose="020B0502020104020203" pitchFamily="34" charset="-18"/>
                          <a:ea typeface="+mn-ea"/>
                          <a:cs typeface="+mn-cs"/>
                        </a:rPr>
                        <a:t>Kumulált infláció 2005-től 2014-ig</a:t>
                      </a:r>
                    </a:p>
                  </a:txBody>
                  <a:tcPr marL="9240" marR="9240" marT="92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marL="0" algn="ctr" defTabSz="914400" rtl="0" eaLnBrk="1" fontAlgn="b" latinLnBrk="0" hangingPunct="1"/>
                      <a:r>
                        <a:rPr lang="hu-HU" sz="1200" b="1" u="none" strike="noStrike" kern="1200" dirty="0">
                          <a:solidFill>
                            <a:schemeClr val="dk1"/>
                          </a:solidFill>
                          <a:effectLst/>
                          <a:latin typeface="Gill Sans MT" panose="020B0502020104020203" pitchFamily="34" charset="-18"/>
                          <a:ea typeface="+mn-ea"/>
                          <a:cs typeface="+mn-cs"/>
                        </a:rPr>
                        <a:t>Kumulált reálhozam 2005-től 2014-ig</a:t>
                      </a:r>
                    </a:p>
                  </a:txBody>
                  <a:tcPr marL="9240" marR="9240" marT="92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marL="0" algn="ctr" defTabSz="914400" rtl="0" eaLnBrk="1" fontAlgn="b" latinLnBrk="0" hangingPunct="1"/>
                      <a:endParaRPr lang="hu-HU" sz="1200" b="1" u="none" strike="noStrike" kern="1200" dirty="0">
                        <a:solidFill>
                          <a:schemeClr val="dk1"/>
                        </a:solidFill>
                        <a:effectLst/>
                        <a:latin typeface="Gill Sans MT" panose="020B0502020104020203" pitchFamily="34" charset="-18"/>
                        <a:ea typeface="+mn-ea"/>
                        <a:cs typeface="+mn-cs"/>
                      </a:endParaRPr>
                    </a:p>
                  </a:txBody>
                  <a:tcPr marL="9240" marR="9240" marT="92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hu-HU" sz="1200" b="1" u="none" strike="noStrike" kern="1200" dirty="0">
                          <a:solidFill>
                            <a:schemeClr val="dk1"/>
                          </a:solidFill>
                          <a:effectLst/>
                          <a:latin typeface="Gill Sans MT" panose="020B0502020104020203" pitchFamily="34" charset="-18"/>
                          <a:ea typeface="+mn-ea"/>
                          <a:cs typeface="+mn-cs"/>
                        </a:rPr>
                        <a:t>Évesített nettó hozam 2005-től 2014-ig</a:t>
                      </a:r>
                    </a:p>
                  </a:txBody>
                  <a:tcPr marL="9240" marR="9240" marT="92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marL="0" algn="ctr" defTabSz="914400" rtl="0" eaLnBrk="1" fontAlgn="b" latinLnBrk="0" hangingPunct="1"/>
                      <a:r>
                        <a:rPr lang="hu-HU" sz="1200" b="1" u="none" strike="noStrike" kern="1200" dirty="0">
                          <a:solidFill>
                            <a:schemeClr val="dk1"/>
                          </a:solidFill>
                          <a:effectLst/>
                          <a:latin typeface="Gill Sans MT" panose="020B0502020104020203" pitchFamily="34" charset="-18"/>
                          <a:ea typeface="+mn-ea"/>
                          <a:cs typeface="+mn-cs"/>
                        </a:rPr>
                        <a:t>Évesített infláció 2005-től 2014-ig</a:t>
                      </a:r>
                    </a:p>
                  </a:txBody>
                  <a:tcPr marL="9240" marR="9240" marT="92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c>
                  <a:txBody>
                    <a:bodyPr/>
                    <a:lstStyle/>
                    <a:p>
                      <a:pPr marL="0" algn="ctr" defTabSz="914400" rtl="0" eaLnBrk="1" fontAlgn="b" latinLnBrk="0" hangingPunct="1"/>
                      <a:r>
                        <a:rPr lang="hu-HU" sz="1200" b="1" u="none" strike="noStrike" kern="1200" dirty="0">
                          <a:solidFill>
                            <a:schemeClr val="dk1"/>
                          </a:solidFill>
                          <a:effectLst/>
                          <a:latin typeface="Gill Sans MT" panose="020B0502020104020203" pitchFamily="34" charset="-18"/>
                          <a:ea typeface="+mn-ea"/>
                          <a:cs typeface="+mn-cs"/>
                        </a:rPr>
                        <a:t>Évesített reálhozam 2005-től 2014-ig</a:t>
                      </a:r>
                    </a:p>
                  </a:txBody>
                  <a:tcPr marL="9240" marR="9240" marT="92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92"/>
                    </a:solidFill>
                  </a:tcPr>
                </a:tc>
              </a:tr>
              <a:tr h="287406">
                <a:tc>
                  <a:txBody>
                    <a:bodyPr/>
                    <a:lstStyle/>
                    <a:p>
                      <a:pPr algn="ctr" rtl="0" fontAlgn="b"/>
                      <a:r>
                        <a:rPr lang="hu-HU" sz="1200" u="none" strike="noStrike" dirty="0">
                          <a:effectLst/>
                        </a:rPr>
                        <a:t>Klasszikus</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96,35%</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47,05%</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33,53%</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b"/>
                      <a:r>
                        <a:rPr lang="hu-HU" sz="1200" u="none" strike="noStrike" dirty="0">
                          <a:effectLst/>
                        </a:rPr>
                        <a:t>6,98%</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3,93%</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2,93%</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lgn="ctr" rtl="0" fontAlgn="b"/>
                      <a:r>
                        <a:rPr lang="hu-HU" sz="1200" u="none" strike="noStrike" dirty="0">
                          <a:effectLst/>
                        </a:rPr>
                        <a:t>Kiegyensúlyozott</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87,34%</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47,05%</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27,40%</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b"/>
                      <a:r>
                        <a:rPr lang="hu-HU" sz="1200" u="none" strike="noStrike" dirty="0">
                          <a:effectLst/>
                        </a:rPr>
                        <a:t>6,48%</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3,93%</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2,45%</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9">
                <a:tc>
                  <a:txBody>
                    <a:bodyPr/>
                    <a:lstStyle/>
                    <a:p>
                      <a:pPr algn="ctr" rtl="0" fontAlgn="b"/>
                      <a:r>
                        <a:rPr lang="hu-HU" sz="1200" u="none" strike="noStrike" dirty="0">
                          <a:effectLst/>
                        </a:rPr>
                        <a:t>Növekedési</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93,99%</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47,05%</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31,92%</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b"/>
                      <a:r>
                        <a:rPr lang="hu-HU" sz="1200" u="none" strike="noStrike" dirty="0">
                          <a:effectLst/>
                        </a:rPr>
                        <a:t>6,85%</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3,93%</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hu-HU" sz="1200" u="none" strike="noStrike" dirty="0">
                          <a:effectLst/>
                        </a:rPr>
                        <a:t>2,81%</a:t>
                      </a:r>
                      <a:endParaRPr lang="hu-HU" sz="1200" b="0" i="0" u="none" strike="noStrike" dirty="0">
                        <a:solidFill>
                          <a:srgbClr val="000000"/>
                        </a:solidFill>
                        <a:effectLst/>
                        <a:latin typeface="Gill Sans MT" panose="020B0502020104020203" pitchFamily="34" charset="-18"/>
                      </a:endParaRPr>
                    </a:p>
                  </a:txBody>
                  <a:tcPr marL="9240" marR="9240" marT="92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1886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1066800">
                <a:lnSpc>
                  <a:spcPct val="90000"/>
                </a:lnSpc>
                <a:spcAft>
                  <a:spcPct val="35000"/>
                </a:spcAft>
              </a:pPr>
              <a:r>
                <a:rPr lang="hu-HU" sz="2000" dirty="0">
                  <a:latin typeface="Gill Sans MT" pitchFamily="34" charset="-18"/>
                </a:rPr>
                <a:t>A Pénztár </a:t>
              </a:r>
              <a:r>
                <a:rPr lang="hu-HU" sz="2000" dirty="0" smtClean="0">
                  <a:latin typeface="Gill Sans MT" pitchFamily="34" charset="-18"/>
                </a:rPr>
                <a:t>eredményei – Hosszú távú hozamok</a:t>
              </a:r>
              <a:endParaRPr lang="hu-HU" sz="2000" dirty="0">
                <a:latin typeface="Gill Sans MT" pitchFamily="34" charset="-18"/>
              </a:endParaRPr>
            </a:p>
          </p:txBody>
        </p:sp>
      </p:grpSp>
      <p:sp>
        <p:nvSpPr>
          <p:cNvPr id="11" name="Szövegdoboz 10"/>
          <p:cNvSpPr txBox="1"/>
          <p:nvPr/>
        </p:nvSpPr>
        <p:spPr>
          <a:xfrm>
            <a:off x="467544" y="6165304"/>
            <a:ext cx="7357078" cy="276999"/>
          </a:xfrm>
          <a:prstGeom prst="rect">
            <a:avLst/>
          </a:prstGeom>
          <a:noFill/>
        </p:spPr>
        <p:txBody>
          <a:bodyPr wrap="none" rtlCol="0">
            <a:spAutoFit/>
          </a:bodyPr>
          <a:lstStyle/>
          <a:p>
            <a:pPr algn="ctr" defTabSz="457200" fontAlgn="base">
              <a:spcBef>
                <a:spcPct val="0"/>
              </a:spcBef>
              <a:spcAft>
                <a:spcPct val="0"/>
              </a:spcAft>
            </a:pPr>
            <a:r>
              <a:rPr lang="hu-HU" sz="1200" dirty="0" smtClean="0">
                <a:solidFill>
                  <a:srgbClr val="767D15"/>
                </a:solidFill>
              </a:rPr>
              <a:t>* A vagyon tekintetében az első hat helyen álló pénztárak (nagyságrendileg 100 milliárd forintot kezelő pénztárak) </a:t>
            </a:r>
            <a:endParaRPr lang="hu-HU" sz="1200" dirty="0">
              <a:solidFill>
                <a:prstClr val="black"/>
              </a:solidFill>
              <a:latin typeface="Arial" pitchFamily="34" charset="0"/>
            </a:endParaRPr>
          </a:p>
        </p:txBody>
      </p:sp>
      <p:pic>
        <p:nvPicPr>
          <p:cNvPr id="2" name="Kép 1"/>
          <p:cNvPicPr>
            <a:picLocks noChangeAspect="1"/>
          </p:cNvPicPr>
          <p:nvPr/>
        </p:nvPicPr>
        <p:blipFill>
          <a:blip r:embed="rId2"/>
          <a:stretch>
            <a:fillRect/>
          </a:stretch>
        </p:blipFill>
        <p:spPr>
          <a:xfrm>
            <a:off x="251521" y="1556792"/>
            <a:ext cx="8568952" cy="4365114"/>
          </a:xfrm>
          <a:prstGeom prst="rect">
            <a:avLst/>
          </a:prstGeom>
        </p:spPr>
      </p:pic>
    </p:spTree>
    <p:extLst>
      <p:ext uri="{BB962C8B-B14F-4D97-AF65-F5344CB8AC3E}">
        <p14:creationId xmlns:p14="http://schemas.microsoft.com/office/powerpoint/2010/main" val="4012285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1066800">
                <a:lnSpc>
                  <a:spcPct val="90000"/>
                </a:lnSpc>
                <a:spcAft>
                  <a:spcPct val="35000"/>
                </a:spcAft>
              </a:pPr>
              <a:r>
                <a:rPr lang="hu-HU" sz="2000" dirty="0">
                  <a:latin typeface="Gill Sans MT" pitchFamily="34" charset="-18"/>
                </a:rPr>
                <a:t>A Pénztár </a:t>
              </a:r>
              <a:r>
                <a:rPr lang="hu-HU" sz="2000" dirty="0" smtClean="0">
                  <a:latin typeface="Gill Sans MT" pitchFamily="34" charset="-18"/>
                </a:rPr>
                <a:t>eredményei – Hosszú távú hozamok</a:t>
              </a:r>
              <a:endParaRPr lang="hu-HU" sz="2000" dirty="0">
                <a:latin typeface="Gill Sans MT" pitchFamily="34" charset="-18"/>
              </a:endParaRPr>
            </a:p>
          </p:txBody>
        </p:sp>
      </p:grpSp>
      <p:sp>
        <p:nvSpPr>
          <p:cNvPr id="11" name="Szövegdoboz 10"/>
          <p:cNvSpPr txBox="1"/>
          <p:nvPr/>
        </p:nvSpPr>
        <p:spPr>
          <a:xfrm>
            <a:off x="467544" y="6165304"/>
            <a:ext cx="7357078" cy="276999"/>
          </a:xfrm>
          <a:prstGeom prst="rect">
            <a:avLst/>
          </a:prstGeom>
          <a:noFill/>
        </p:spPr>
        <p:txBody>
          <a:bodyPr wrap="none" rtlCol="0">
            <a:spAutoFit/>
          </a:bodyPr>
          <a:lstStyle/>
          <a:p>
            <a:pPr algn="ctr" defTabSz="457200" fontAlgn="base">
              <a:spcBef>
                <a:spcPct val="0"/>
              </a:spcBef>
              <a:spcAft>
                <a:spcPct val="0"/>
              </a:spcAft>
            </a:pPr>
            <a:r>
              <a:rPr lang="hu-HU" sz="1200" dirty="0" smtClean="0">
                <a:solidFill>
                  <a:srgbClr val="767D15"/>
                </a:solidFill>
              </a:rPr>
              <a:t>* A vagyon tekintetében az első hat helyen álló pénztárak (nagyságrendileg 100 milliárd forintot kezelő pénztárak) </a:t>
            </a:r>
            <a:endParaRPr lang="hu-HU" sz="1200" dirty="0">
              <a:solidFill>
                <a:prstClr val="black"/>
              </a:solidFill>
              <a:latin typeface="Arial" pitchFamily="34" charset="0"/>
            </a:endParaRPr>
          </a:p>
        </p:txBody>
      </p:sp>
      <p:pic>
        <p:nvPicPr>
          <p:cNvPr id="7" name="Kép 6"/>
          <p:cNvPicPr>
            <a:picLocks noChangeAspect="1"/>
          </p:cNvPicPr>
          <p:nvPr/>
        </p:nvPicPr>
        <p:blipFill>
          <a:blip r:embed="rId2"/>
          <a:stretch>
            <a:fillRect/>
          </a:stretch>
        </p:blipFill>
        <p:spPr>
          <a:xfrm>
            <a:off x="382563" y="1628800"/>
            <a:ext cx="8378874" cy="4209648"/>
          </a:xfrm>
          <a:prstGeom prst="rect">
            <a:avLst/>
          </a:prstGeom>
        </p:spPr>
      </p:pic>
    </p:spTree>
    <p:extLst>
      <p:ext uri="{BB962C8B-B14F-4D97-AF65-F5344CB8AC3E}">
        <p14:creationId xmlns:p14="http://schemas.microsoft.com/office/powerpoint/2010/main" val="262174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1066800">
                <a:lnSpc>
                  <a:spcPct val="90000"/>
                </a:lnSpc>
                <a:spcAft>
                  <a:spcPct val="35000"/>
                </a:spcAft>
              </a:pPr>
              <a:r>
                <a:rPr lang="hu-HU" sz="2000" dirty="0">
                  <a:latin typeface="Gill Sans MT" pitchFamily="34" charset="-18"/>
                </a:rPr>
                <a:t>A Pénztár </a:t>
              </a:r>
              <a:r>
                <a:rPr lang="hu-HU" sz="2000" dirty="0" smtClean="0">
                  <a:latin typeface="Gill Sans MT" pitchFamily="34" charset="-18"/>
                </a:rPr>
                <a:t>eredményei – Hosszú távú hozamok</a:t>
              </a:r>
              <a:endParaRPr lang="hu-HU" sz="2000" dirty="0">
                <a:latin typeface="Gill Sans MT" pitchFamily="34" charset="-18"/>
              </a:endParaRPr>
            </a:p>
          </p:txBody>
        </p:sp>
      </p:grpSp>
      <p:sp>
        <p:nvSpPr>
          <p:cNvPr id="11" name="Szövegdoboz 10"/>
          <p:cNvSpPr txBox="1"/>
          <p:nvPr/>
        </p:nvSpPr>
        <p:spPr>
          <a:xfrm>
            <a:off x="467544" y="6165304"/>
            <a:ext cx="7357078" cy="276999"/>
          </a:xfrm>
          <a:prstGeom prst="rect">
            <a:avLst/>
          </a:prstGeom>
          <a:noFill/>
        </p:spPr>
        <p:txBody>
          <a:bodyPr wrap="none" rtlCol="0">
            <a:spAutoFit/>
          </a:bodyPr>
          <a:lstStyle/>
          <a:p>
            <a:pPr algn="ctr" defTabSz="457200" fontAlgn="base">
              <a:spcBef>
                <a:spcPct val="0"/>
              </a:spcBef>
              <a:spcAft>
                <a:spcPct val="0"/>
              </a:spcAft>
            </a:pPr>
            <a:r>
              <a:rPr lang="hu-HU" sz="1200" dirty="0" smtClean="0">
                <a:solidFill>
                  <a:srgbClr val="767D15"/>
                </a:solidFill>
              </a:rPr>
              <a:t>* A vagyon tekintetében az első hat helyen álló pénztárak (nagyságrendileg 100 milliárd forintot kezelő pénztárak) </a:t>
            </a:r>
            <a:endParaRPr lang="hu-HU" sz="1200" dirty="0">
              <a:solidFill>
                <a:prstClr val="black"/>
              </a:solidFill>
              <a:latin typeface="Arial" pitchFamily="34" charset="0"/>
            </a:endParaRPr>
          </a:p>
        </p:txBody>
      </p:sp>
      <p:pic>
        <p:nvPicPr>
          <p:cNvPr id="3" name="Kép 2"/>
          <p:cNvPicPr>
            <a:picLocks noChangeAspect="1"/>
          </p:cNvPicPr>
          <p:nvPr/>
        </p:nvPicPr>
        <p:blipFill>
          <a:blip r:embed="rId2"/>
          <a:stretch>
            <a:fillRect/>
          </a:stretch>
        </p:blipFill>
        <p:spPr>
          <a:xfrm>
            <a:off x="406606" y="1484784"/>
            <a:ext cx="8330787" cy="4536504"/>
          </a:xfrm>
          <a:prstGeom prst="rect">
            <a:avLst/>
          </a:prstGeom>
        </p:spPr>
      </p:pic>
    </p:spTree>
    <p:extLst>
      <p:ext uri="{BB962C8B-B14F-4D97-AF65-F5344CB8AC3E}">
        <p14:creationId xmlns:p14="http://schemas.microsoft.com/office/powerpoint/2010/main" val="88419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832753" y="1330289"/>
            <a:ext cx="7843703" cy="5123047"/>
          </a:xfrm>
          <a:prstGeom prst="rect">
            <a:avLst/>
          </a:prstGeom>
        </p:spPr>
      </p:pic>
      <p:sp>
        <p:nvSpPr>
          <p:cNvPr id="23" name="Ellipszis 22"/>
          <p:cNvSpPr/>
          <p:nvPr/>
        </p:nvSpPr>
        <p:spPr>
          <a:xfrm>
            <a:off x="-7349" y="1687512"/>
            <a:ext cx="1915053" cy="14534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spcAft>
                <a:spcPts val="600"/>
              </a:spcAft>
            </a:pPr>
            <a:r>
              <a:rPr lang="hu-HU" sz="1100" dirty="0" smtClean="0">
                <a:latin typeface="Gill Sans MT" charset="0"/>
                <a:ea typeface="Gill Sans MT" charset="0"/>
                <a:cs typeface="Gill Sans MT" charset="0"/>
              </a:rPr>
              <a:t>Maximum </a:t>
            </a:r>
            <a:r>
              <a:rPr lang="hu-HU" sz="1100" dirty="0">
                <a:latin typeface="Gill Sans MT" charset="0"/>
                <a:ea typeface="Gill Sans MT" charset="0"/>
                <a:cs typeface="Gill Sans MT" charset="0"/>
              </a:rPr>
              <a:t>10 % </a:t>
            </a:r>
            <a:r>
              <a:rPr lang="hu-HU" sz="1100" dirty="0" smtClean="0">
                <a:latin typeface="Gill Sans MT" charset="0"/>
                <a:ea typeface="Gill Sans MT" charset="0"/>
                <a:cs typeface="Gill Sans MT" charset="0"/>
              </a:rPr>
              <a:t>ingatlan</a:t>
            </a:r>
          </a:p>
          <a:p>
            <a:pPr algn="ctr" defTabSz="457200">
              <a:spcAft>
                <a:spcPts val="600"/>
              </a:spcAft>
            </a:pPr>
            <a:r>
              <a:rPr lang="hu-HU" sz="1100" dirty="0" smtClean="0">
                <a:latin typeface="Gill Sans MT" charset="0"/>
                <a:ea typeface="Gill Sans MT" charset="0"/>
                <a:cs typeface="Gill Sans MT" charset="0"/>
              </a:rPr>
              <a:t>2015 III. név ingatlan arány: </a:t>
            </a:r>
            <a:endParaRPr lang="hu-HU" sz="1100" dirty="0">
              <a:latin typeface="Gill Sans MT" charset="0"/>
              <a:ea typeface="Gill Sans MT" charset="0"/>
              <a:cs typeface="Gill Sans MT" charset="0"/>
            </a:endParaRPr>
          </a:p>
          <a:p>
            <a:pPr algn="ctr" defTabSz="457200"/>
            <a:r>
              <a:rPr lang="hu-HU" sz="1100" dirty="0" smtClean="0">
                <a:latin typeface="Gill Sans MT" charset="0"/>
                <a:ea typeface="Gill Sans MT" charset="0"/>
                <a:cs typeface="Gill Sans MT" charset="0"/>
              </a:rPr>
              <a:t>Növekedési: 1,03%</a:t>
            </a:r>
            <a:endParaRPr lang="hu-HU" sz="1100" dirty="0">
              <a:latin typeface="Gill Sans MT" charset="0"/>
              <a:ea typeface="Gill Sans MT" charset="0"/>
              <a:cs typeface="Gill Sans MT" charset="0"/>
            </a:endParaRPr>
          </a:p>
          <a:p>
            <a:pPr algn="ctr" defTabSz="457200"/>
            <a:r>
              <a:rPr lang="hu-HU" sz="1100" dirty="0" smtClean="0">
                <a:latin typeface="Gill Sans MT" charset="0"/>
                <a:ea typeface="Gill Sans MT" charset="0"/>
                <a:cs typeface="Gill Sans MT" charset="0"/>
              </a:rPr>
              <a:t>Kiegyensúlyozott: </a:t>
            </a:r>
            <a:r>
              <a:rPr lang="hu-HU" sz="1100" dirty="0">
                <a:latin typeface="Gill Sans MT" charset="0"/>
                <a:ea typeface="Gill Sans MT" charset="0"/>
                <a:cs typeface="Gill Sans MT" charset="0"/>
              </a:rPr>
              <a:t>5,82%</a:t>
            </a:r>
            <a:endParaRPr lang="en-US" sz="1100" dirty="0">
              <a:solidFill>
                <a:prstClr val="black"/>
              </a:solidFill>
              <a:latin typeface="Gill Sans MT" charset="0"/>
              <a:ea typeface="Gill Sans MT" charset="0"/>
              <a:cs typeface="Gill Sans MT" charset="0"/>
            </a:endParaRP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dirty="0">
              <a:latin typeface="Gill Sans MT" panose="020B0502020104020203" pitchFamily="34" charset="-18"/>
            </a:endParaRPr>
          </a:p>
          <a:p>
            <a:pPr eaLnBrk="1" hangingPunct="1">
              <a:spcBef>
                <a:spcPct val="0"/>
              </a:spcBef>
              <a:buFontTx/>
              <a:buNone/>
            </a:pPr>
            <a:endParaRPr lang="hu-HU" altLang="en-US" sz="1800" dirty="0">
              <a:latin typeface="Gill Sans MT" panose="020B0502020104020203" pitchFamily="34" charset="-18"/>
            </a:endParaRPr>
          </a:p>
          <a:p>
            <a:pPr algn="just" eaLnBrk="1" hangingPunct="1">
              <a:spcBef>
                <a:spcPct val="0"/>
              </a:spcBef>
              <a:buFontTx/>
              <a:buNone/>
            </a:pPr>
            <a:endParaRPr lang="hu-HU" altLang="en-US" sz="1800" dirty="0">
              <a:latin typeface="Gill Sans MT" panose="020B0502020104020203" pitchFamily="34" charset="-18"/>
            </a:endParaRPr>
          </a:p>
          <a:p>
            <a:pPr algn="just" eaLnBrk="1" hangingPunct="1">
              <a:spcBef>
                <a:spcPct val="0"/>
              </a:spcBef>
              <a:buFontTx/>
              <a:buNone/>
            </a:pPr>
            <a:r>
              <a:rPr lang="hu-HU" altLang="en-US" sz="1800" dirty="0">
                <a:latin typeface="Gill Sans MT" panose="020B0502020104020203" pitchFamily="34" charset="-18"/>
              </a:rPr>
              <a:t> </a:t>
            </a:r>
            <a:r>
              <a:rPr lang="hu-HU" altLang="en-US" sz="1800" i="1" dirty="0">
                <a:latin typeface="Gill Sans MT" panose="020B0502020104020203" pitchFamily="34" charset="-18"/>
              </a:rPr>
              <a:t> </a:t>
            </a:r>
            <a:endParaRPr lang="hu-HU" altLang="en-US" sz="1800" dirty="0">
              <a:latin typeface="Gill Sans MT" panose="020B0502020104020203" pitchFamily="34" charset="-18"/>
            </a:endParaRPr>
          </a:p>
          <a:p>
            <a:pPr eaLnBrk="1" hangingPunct="1">
              <a:spcBef>
                <a:spcPct val="0"/>
              </a:spcBef>
              <a:buFontTx/>
              <a:buNone/>
            </a:pPr>
            <a:endParaRPr lang="hu-HU" altLang="en-US" sz="1800" dirty="0">
              <a:latin typeface="Gill Sans MT" panose="020B0502020104020203" pitchFamily="34" charset="-18"/>
            </a:endParaRPr>
          </a:p>
        </p:txBody>
      </p:sp>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1066800">
                <a:lnSpc>
                  <a:spcPct val="90000"/>
                </a:lnSpc>
                <a:spcAft>
                  <a:spcPct val="35000"/>
                </a:spcAft>
              </a:pPr>
              <a:r>
                <a:rPr lang="hu-HU" sz="2000" dirty="0">
                  <a:latin typeface="Gill Sans MT" pitchFamily="34" charset="-18"/>
                </a:rPr>
                <a:t>A Pénztár </a:t>
              </a:r>
              <a:r>
                <a:rPr lang="hu-HU" sz="2000" dirty="0" smtClean="0">
                  <a:latin typeface="Gill Sans MT" pitchFamily="34" charset="-18"/>
                </a:rPr>
                <a:t>eredményei – Javuló ingatlan hozamok</a:t>
              </a:r>
              <a:endParaRPr lang="hu-HU" sz="2000" dirty="0">
                <a:latin typeface="Gill Sans MT" pitchFamily="34" charset="-18"/>
              </a:endParaRPr>
            </a:p>
          </p:txBody>
        </p:sp>
      </p:grpSp>
      <p:sp>
        <p:nvSpPr>
          <p:cNvPr id="19" name="Ellipszis 18"/>
          <p:cNvSpPr/>
          <p:nvPr/>
        </p:nvSpPr>
        <p:spPr>
          <a:xfrm>
            <a:off x="323850" y="3933056"/>
            <a:ext cx="3456062" cy="13681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hu-HU" sz="1100" b="1" dirty="0" smtClean="0">
                <a:solidFill>
                  <a:prstClr val="black"/>
                </a:solidFill>
                <a:latin typeface="Gill Sans MT" panose="020B0502020104020203" pitchFamily="34" charset="-18"/>
                <a:ea typeface="Gill Sans MT" charset="0"/>
                <a:cs typeface="Gill Sans MT" charset="0"/>
              </a:rPr>
              <a:t>I</a:t>
            </a:r>
            <a:r>
              <a:rPr lang="en-US" sz="1100" b="1" dirty="0" err="1" smtClean="0">
                <a:solidFill>
                  <a:prstClr val="black"/>
                </a:solidFill>
                <a:latin typeface="Gill Sans MT" panose="020B0502020104020203" pitchFamily="34" charset="-18"/>
                <a:ea typeface="Gill Sans MT" charset="0"/>
                <a:cs typeface="Gill Sans MT" charset="0"/>
              </a:rPr>
              <a:t>ngatlan</a:t>
            </a:r>
            <a:r>
              <a:rPr lang="en-US" sz="1100" b="1" dirty="0" smtClean="0">
                <a:solidFill>
                  <a:prstClr val="black"/>
                </a:solidFill>
                <a:latin typeface="Gill Sans MT" panose="020B0502020104020203" pitchFamily="34" charset="-18"/>
                <a:ea typeface="Gill Sans MT" charset="0"/>
                <a:cs typeface="Gill Sans MT" charset="0"/>
              </a:rPr>
              <a:t> </a:t>
            </a:r>
            <a:r>
              <a:rPr lang="en-US" sz="1100" b="1" dirty="0" err="1">
                <a:solidFill>
                  <a:prstClr val="black"/>
                </a:solidFill>
                <a:latin typeface="Gill Sans MT" panose="020B0502020104020203" pitchFamily="34" charset="-18"/>
                <a:ea typeface="Gill Sans MT" charset="0"/>
                <a:cs typeface="Gill Sans MT" charset="0"/>
              </a:rPr>
              <a:t>befektetések</a:t>
            </a:r>
            <a:r>
              <a:rPr lang="en-US" sz="1100" b="1" dirty="0">
                <a:solidFill>
                  <a:prstClr val="black"/>
                </a:solidFill>
                <a:latin typeface="Gill Sans MT" panose="020B0502020104020203" pitchFamily="34" charset="-18"/>
                <a:ea typeface="Gill Sans MT" charset="0"/>
                <a:cs typeface="Gill Sans MT" charset="0"/>
              </a:rPr>
              <a:t> 1999 </a:t>
            </a:r>
            <a:r>
              <a:rPr lang="en-US" sz="1100" b="1" dirty="0" err="1">
                <a:solidFill>
                  <a:prstClr val="black"/>
                </a:solidFill>
                <a:latin typeface="Gill Sans MT" panose="020B0502020104020203" pitchFamily="34" charset="-18"/>
                <a:ea typeface="Gill Sans MT" charset="0"/>
                <a:cs typeface="Gill Sans MT" charset="0"/>
              </a:rPr>
              <a:t>óta</a:t>
            </a:r>
            <a:endParaRPr lang="en-US" sz="1100" b="1" dirty="0">
              <a:solidFill>
                <a:prstClr val="black"/>
              </a:solidFill>
              <a:latin typeface="Gill Sans MT" panose="020B0502020104020203" pitchFamily="34" charset="-18"/>
              <a:ea typeface="Gill Sans MT" charset="0"/>
              <a:cs typeface="Gill Sans MT" charset="0"/>
            </a:endParaRPr>
          </a:p>
          <a:p>
            <a:pPr algn="ctr" defTabSz="457200"/>
            <a:r>
              <a:rPr lang="en-US" sz="1100" b="1" dirty="0" err="1">
                <a:solidFill>
                  <a:prstClr val="black"/>
                </a:solidFill>
                <a:latin typeface="Gill Sans MT" panose="020B0502020104020203" pitchFamily="34" charset="-18"/>
                <a:ea typeface="Gill Sans MT" charset="0"/>
                <a:cs typeface="Gill Sans MT" charset="0"/>
              </a:rPr>
              <a:t>Intenzív</a:t>
            </a:r>
            <a:r>
              <a:rPr lang="en-US" sz="1100" b="1" dirty="0">
                <a:solidFill>
                  <a:prstClr val="black"/>
                </a:solidFill>
                <a:latin typeface="Gill Sans MT" panose="020B0502020104020203" pitchFamily="34" charset="-18"/>
                <a:ea typeface="Gill Sans MT" charset="0"/>
                <a:cs typeface="Gill Sans MT" charset="0"/>
              </a:rPr>
              <a:t> </a:t>
            </a:r>
            <a:r>
              <a:rPr lang="hu-HU" sz="1100" b="1" dirty="0" smtClean="0">
                <a:solidFill>
                  <a:prstClr val="black"/>
                </a:solidFill>
                <a:latin typeface="Gill Sans MT" panose="020B0502020104020203" pitchFamily="34" charset="-18"/>
                <a:ea typeface="Gill Sans MT" charset="0"/>
                <a:cs typeface="Gill Sans MT" charset="0"/>
              </a:rPr>
              <a:t>szakasz</a:t>
            </a:r>
            <a:r>
              <a:rPr lang="en-US" sz="1100" b="1" dirty="0" smtClean="0">
                <a:solidFill>
                  <a:prstClr val="black"/>
                </a:solidFill>
                <a:latin typeface="Gill Sans MT" panose="020B0502020104020203" pitchFamily="34" charset="-18"/>
                <a:ea typeface="Gill Sans MT" charset="0"/>
                <a:cs typeface="Gill Sans MT" charset="0"/>
              </a:rPr>
              <a:t> </a:t>
            </a:r>
            <a:r>
              <a:rPr lang="en-US" sz="1100" b="1" dirty="0">
                <a:solidFill>
                  <a:prstClr val="black"/>
                </a:solidFill>
                <a:latin typeface="Gill Sans MT" panose="020B0502020104020203" pitchFamily="34" charset="-18"/>
                <a:ea typeface="Gill Sans MT" charset="0"/>
                <a:cs typeface="Gill Sans MT" charset="0"/>
              </a:rPr>
              <a:t>2005-2008</a:t>
            </a:r>
          </a:p>
          <a:p>
            <a:pPr algn="ctr" defTabSz="457200"/>
            <a:r>
              <a:rPr lang="en-US" sz="1100" b="1" dirty="0" err="1">
                <a:solidFill>
                  <a:prstClr val="black"/>
                </a:solidFill>
                <a:latin typeface="Gill Sans MT" panose="020B0502020104020203" pitchFamily="34" charset="-18"/>
                <a:ea typeface="Gill Sans MT" charset="0"/>
                <a:cs typeface="Gill Sans MT" charset="0"/>
              </a:rPr>
              <a:t>Fejlesztési</a:t>
            </a:r>
            <a:r>
              <a:rPr lang="en-US" sz="1100" b="1" dirty="0">
                <a:solidFill>
                  <a:prstClr val="black"/>
                </a:solidFill>
                <a:latin typeface="Gill Sans MT" panose="020B0502020104020203" pitchFamily="34" charset="-18"/>
                <a:ea typeface="Gill Sans MT" charset="0"/>
                <a:cs typeface="Gill Sans MT" charset="0"/>
              </a:rPr>
              <a:t> </a:t>
            </a:r>
            <a:r>
              <a:rPr lang="en-US" sz="1100" b="1" dirty="0" err="1">
                <a:solidFill>
                  <a:prstClr val="black"/>
                </a:solidFill>
                <a:latin typeface="Gill Sans MT" panose="020B0502020104020203" pitchFamily="34" charset="-18"/>
                <a:ea typeface="Gill Sans MT" charset="0"/>
                <a:cs typeface="Gill Sans MT" charset="0"/>
              </a:rPr>
              <a:t>és</a:t>
            </a:r>
            <a:r>
              <a:rPr lang="en-US" sz="1100" b="1" dirty="0">
                <a:solidFill>
                  <a:prstClr val="black"/>
                </a:solidFill>
                <a:latin typeface="Gill Sans MT" panose="020B0502020104020203" pitchFamily="34" charset="-18"/>
                <a:ea typeface="Gill Sans MT" charset="0"/>
                <a:cs typeface="Gill Sans MT" charset="0"/>
              </a:rPr>
              <a:t> </a:t>
            </a:r>
            <a:r>
              <a:rPr lang="en-US" sz="1100" b="1" dirty="0" err="1">
                <a:solidFill>
                  <a:prstClr val="black"/>
                </a:solidFill>
                <a:latin typeface="Gill Sans MT" panose="020B0502020104020203" pitchFamily="34" charset="-18"/>
                <a:ea typeface="Gill Sans MT" charset="0"/>
                <a:cs typeface="Gill Sans MT" charset="0"/>
              </a:rPr>
              <a:t>spekulatív</a:t>
            </a:r>
            <a:r>
              <a:rPr lang="en-US" sz="1100" b="1" dirty="0">
                <a:solidFill>
                  <a:prstClr val="black"/>
                </a:solidFill>
                <a:latin typeface="Gill Sans MT" panose="020B0502020104020203" pitchFamily="34" charset="-18"/>
                <a:ea typeface="Gill Sans MT" charset="0"/>
                <a:cs typeface="Gill Sans MT" charset="0"/>
              </a:rPr>
              <a:t> </a:t>
            </a:r>
            <a:r>
              <a:rPr lang="hu-HU" sz="1100" b="1" dirty="0" smtClean="0">
                <a:solidFill>
                  <a:prstClr val="black"/>
                </a:solidFill>
                <a:latin typeface="Gill Sans MT" panose="020B0502020104020203" pitchFamily="34" charset="-18"/>
                <a:ea typeface="Gill Sans MT" charset="0"/>
                <a:cs typeface="Gill Sans MT" charset="0"/>
              </a:rPr>
              <a:t>célok</a:t>
            </a:r>
            <a:endParaRPr lang="en-US" sz="1100" b="1" dirty="0">
              <a:solidFill>
                <a:prstClr val="black"/>
              </a:solidFill>
              <a:latin typeface="Gill Sans MT" panose="020B0502020104020203" pitchFamily="34" charset="-18"/>
              <a:ea typeface="Gill Sans MT" charset="0"/>
              <a:cs typeface="Gill Sans MT" charset="0"/>
            </a:endParaRPr>
          </a:p>
          <a:p>
            <a:pPr algn="ctr" defTabSz="457200"/>
            <a:r>
              <a:rPr lang="en-US" sz="1100" b="1" dirty="0" err="1">
                <a:solidFill>
                  <a:prstClr val="black"/>
                </a:solidFill>
                <a:latin typeface="Gill Sans MT" panose="020B0502020104020203" pitchFamily="34" charset="-18"/>
                <a:ea typeface="Gill Sans MT" charset="0"/>
                <a:cs typeface="Gill Sans MT" charset="0"/>
              </a:rPr>
              <a:t>Fejlesztések</a:t>
            </a:r>
            <a:r>
              <a:rPr lang="en-US" sz="1100" b="1" dirty="0">
                <a:solidFill>
                  <a:prstClr val="black"/>
                </a:solidFill>
                <a:latin typeface="Gill Sans MT" panose="020B0502020104020203" pitchFamily="34" charset="-18"/>
                <a:ea typeface="Gill Sans MT" charset="0"/>
                <a:cs typeface="Gill Sans MT" charset="0"/>
              </a:rPr>
              <a:t>: </a:t>
            </a:r>
            <a:r>
              <a:rPr lang="en-US" sz="1100" b="1" dirty="0" err="1">
                <a:solidFill>
                  <a:prstClr val="black"/>
                </a:solidFill>
                <a:latin typeface="Gill Sans MT" panose="020B0502020104020203" pitchFamily="34" charset="-18"/>
                <a:ea typeface="Gill Sans MT" charset="0"/>
                <a:cs typeface="Gill Sans MT" charset="0"/>
              </a:rPr>
              <a:t>nem</a:t>
            </a:r>
            <a:r>
              <a:rPr lang="en-US" sz="1100" b="1" dirty="0">
                <a:solidFill>
                  <a:prstClr val="black"/>
                </a:solidFill>
                <a:latin typeface="Gill Sans MT" panose="020B0502020104020203" pitchFamily="34" charset="-18"/>
                <a:ea typeface="Gill Sans MT" charset="0"/>
                <a:cs typeface="Gill Sans MT" charset="0"/>
              </a:rPr>
              <a:t> </a:t>
            </a:r>
            <a:r>
              <a:rPr lang="en-US" sz="1100" b="1" dirty="0" err="1">
                <a:solidFill>
                  <a:prstClr val="black"/>
                </a:solidFill>
                <a:latin typeface="Gill Sans MT" panose="020B0502020104020203" pitchFamily="34" charset="-18"/>
                <a:ea typeface="Gill Sans MT" charset="0"/>
                <a:cs typeface="Gill Sans MT" charset="0"/>
              </a:rPr>
              <a:t>valósultak</a:t>
            </a:r>
            <a:r>
              <a:rPr lang="en-US" sz="1100" b="1" dirty="0">
                <a:solidFill>
                  <a:prstClr val="black"/>
                </a:solidFill>
                <a:latin typeface="Gill Sans MT" panose="020B0502020104020203" pitchFamily="34" charset="-18"/>
                <a:ea typeface="Gill Sans MT" charset="0"/>
                <a:cs typeface="Gill Sans MT" charset="0"/>
              </a:rPr>
              <a:t> meg</a:t>
            </a:r>
          </a:p>
          <a:p>
            <a:pPr algn="ctr" defTabSz="457200"/>
            <a:r>
              <a:rPr lang="en-US" sz="1100" b="1" dirty="0" err="1">
                <a:solidFill>
                  <a:prstClr val="black"/>
                </a:solidFill>
                <a:latin typeface="Gill Sans MT" panose="020B0502020104020203" pitchFamily="34" charset="-18"/>
                <a:ea typeface="Gill Sans MT" charset="0"/>
                <a:cs typeface="Gill Sans MT" charset="0"/>
              </a:rPr>
              <a:t>Spekulációk</a:t>
            </a:r>
            <a:r>
              <a:rPr lang="en-US" sz="1100" b="1" dirty="0">
                <a:solidFill>
                  <a:prstClr val="black"/>
                </a:solidFill>
                <a:latin typeface="Gill Sans MT" panose="020B0502020104020203" pitchFamily="34" charset="-18"/>
                <a:ea typeface="Gill Sans MT" charset="0"/>
                <a:cs typeface="Gill Sans MT" charset="0"/>
              </a:rPr>
              <a:t>: </a:t>
            </a:r>
            <a:r>
              <a:rPr lang="en-US" sz="1100" b="1" dirty="0" err="1">
                <a:solidFill>
                  <a:prstClr val="black"/>
                </a:solidFill>
                <a:latin typeface="Gill Sans MT" panose="020B0502020104020203" pitchFamily="34" charset="-18"/>
                <a:ea typeface="Gill Sans MT" charset="0"/>
                <a:cs typeface="Gill Sans MT" charset="0"/>
              </a:rPr>
              <a:t>nem</a:t>
            </a:r>
            <a:r>
              <a:rPr lang="en-US" sz="1100" b="1" dirty="0">
                <a:solidFill>
                  <a:prstClr val="black"/>
                </a:solidFill>
                <a:latin typeface="Gill Sans MT" panose="020B0502020104020203" pitchFamily="34" charset="-18"/>
                <a:ea typeface="Gill Sans MT" charset="0"/>
                <a:cs typeface="Gill Sans MT" charset="0"/>
              </a:rPr>
              <a:t> </a:t>
            </a:r>
            <a:r>
              <a:rPr lang="en-US" sz="1100" b="1" dirty="0" err="1">
                <a:solidFill>
                  <a:prstClr val="black"/>
                </a:solidFill>
                <a:latin typeface="Gill Sans MT" panose="020B0502020104020203" pitchFamily="34" charset="-18"/>
                <a:ea typeface="Gill Sans MT" charset="0"/>
                <a:cs typeface="Gill Sans MT" charset="0"/>
              </a:rPr>
              <a:t>hozták</a:t>
            </a:r>
            <a:r>
              <a:rPr lang="en-US" sz="1100" b="1" dirty="0">
                <a:solidFill>
                  <a:prstClr val="black"/>
                </a:solidFill>
                <a:latin typeface="Gill Sans MT" panose="020B0502020104020203" pitchFamily="34" charset="-18"/>
                <a:ea typeface="Gill Sans MT" charset="0"/>
                <a:cs typeface="Gill Sans MT" charset="0"/>
              </a:rPr>
              <a:t> </a:t>
            </a:r>
            <a:r>
              <a:rPr lang="en-US" sz="1100" b="1" dirty="0" smtClean="0">
                <a:solidFill>
                  <a:prstClr val="black"/>
                </a:solidFill>
                <a:latin typeface="Gill Sans MT" panose="020B0502020104020203" pitchFamily="34" charset="-18"/>
                <a:ea typeface="Gill Sans MT" charset="0"/>
                <a:cs typeface="Gill Sans MT" charset="0"/>
              </a:rPr>
              <a:t>a</a:t>
            </a:r>
            <a:r>
              <a:rPr lang="hu-HU" sz="1100" b="1" dirty="0" smtClean="0">
                <a:solidFill>
                  <a:prstClr val="black"/>
                </a:solidFill>
                <a:latin typeface="Gill Sans MT" panose="020B0502020104020203" pitchFamily="34" charset="-18"/>
                <a:ea typeface="Gill Sans MT" charset="0"/>
                <a:cs typeface="Gill Sans MT" charset="0"/>
              </a:rPr>
              <a:t>z </a:t>
            </a:r>
            <a:r>
              <a:rPr lang="en-US" sz="1100" b="1" dirty="0" err="1" smtClean="0">
                <a:solidFill>
                  <a:prstClr val="black"/>
                </a:solidFill>
                <a:latin typeface="Gill Sans MT" panose="020B0502020104020203" pitchFamily="34" charset="-18"/>
                <a:ea typeface="Gill Sans MT" charset="0"/>
                <a:cs typeface="Gill Sans MT" charset="0"/>
              </a:rPr>
              <a:t>eredményt</a:t>
            </a:r>
            <a:endParaRPr lang="hu-HU" sz="1100" b="1" dirty="0" smtClean="0">
              <a:latin typeface="Gill Sans MT" panose="020B0502020104020203" pitchFamily="34" charset="-18"/>
            </a:endParaRPr>
          </a:p>
        </p:txBody>
      </p:sp>
      <p:sp>
        <p:nvSpPr>
          <p:cNvPr id="20" name="Ellipszis 19"/>
          <p:cNvSpPr/>
          <p:nvPr/>
        </p:nvSpPr>
        <p:spPr>
          <a:xfrm>
            <a:off x="4716016" y="4275573"/>
            <a:ext cx="2016224" cy="116965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sz="1100" b="1" dirty="0">
                <a:solidFill>
                  <a:prstClr val="black"/>
                </a:solidFill>
                <a:latin typeface="Gill Sans MT" charset="0"/>
                <a:ea typeface="Gill Sans MT" charset="0"/>
                <a:cs typeface="Gill Sans MT" charset="0"/>
              </a:rPr>
              <a:t>A </a:t>
            </a:r>
            <a:r>
              <a:rPr lang="en-US" sz="1100" b="1" dirty="0" err="1">
                <a:solidFill>
                  <a:prstClr val="black"/>
                </a:solidFill>
                <a:latin typeface="Gill Sans MT" charset="0"/>
                <a:ea typeface="Gill Sans MT" charset="0"/>
                <a:cs typeface="Gill Sans MT" charset="0"/>
              </a:rPr>
              <a:t>gazdasági</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válság</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rontotta</a:t>
            </a:r>
            <a:r>
              <a:rPr lang="en-US" sz="1100" b="1" dirty="0">
                <a:solidFill>
                  <a:prstClr val="black"/>
                </a:solidFill>
                <a:latin typeface="Gill Sans MT" charset="0"/>
                <a:ea typeface="Gill Sans MT" charset="0"/>
                <a:cs typeface="Gill Sans MT" charset="0"/>
              </a:rPr>
              <a:t> a </a:t>
            </a:r>
            <a:r>
              <a:rPr lang="en-US" sz="1100" b="1" dirty="0" err="1">
                <a:solidFill>
                  <a:prstClr val="black"/>
                </a:solidFill>
                <a:latin typeface="Gill Sans MT" charset="0"/>
                <a:ea typeface="Gill Sans MT" charset="0"/>
                <a:cs typeface="Gill Sans MT" charset="0"/>
              </a:rPr>
              <a:t>helyzetet</a:t>
            </a:r>
            <a:endParaRPr lang="en-US" sz="1100" b="1" dirty="0">
              <a:solidFill>
                <a:prstClr val="black"/>
              </a:solidFill>
              <a:latin typeface="Gill Sans MT" charset="0"/>
              <a:ea typeface="Gill Sans MT" charset="0"/>
              <a:cs typeface="Gill Sans MT" charset="0"/>
            </a:endParaRPr>
          </a:p>
          <a:p>
            <a:pPr algn="ctr" defTabSz="457200"/>
            <a:r>
              <a:rPr lang="en-US" sz="1100" b="1" dirty="0" err="1">
                <a:solidFill>
                  <a:prstClr val="black"/>
                </a:solidFill>
                <a:latin typeface="Gill Sans MT" charset="0"/>
                <a:ea typeface="Gill Sans MT" charset="0"/>
                <a:cs typeface="Gill Sans MT" charset="0"/>
              </a:rPr>
              <a:t>Ingatlan</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tekintetében</a:t>
            </a:r>
            <a:r>
              <a:rPr lang="en-US" sz="1100" b="1" dirty="0">
                <a:solidFill>
                  <a:prstClr val="black"/>
                </a:solidFill>
                <a:latin typeface="Gill Sans MT" charset="0"/>
                <a:ea typeface="Gill Sans MT" charset="0"/>
                <a:cs typeface="Gill Sans MT" charset="0"/>
              </a:rPr>
              <a:t> 5 </a:t>
            </a:r>
            <a:r>
              <a:rPr lang="en-US" sz="1100" b="1" dirty="0" err="1">
                <a:solidFill>
                  <a:prstClr val="black"/>
                </a:solidFill>
                <a:latin typeface="Gill Sans MT" charset="0"/>
                <a:ea typeface="Gill Sans MT" charset="0"/>
                <a:cs typeface="Gill Sans MT" charset="0"/>
              </a:rPr>
              <a:t>évre</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elhúzódó</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hatások</a:t>
            </a:r>
            <a:endParaRPr lang="en-US" sz="1100" b="1" dirty="0">
              <a:solidFill>
                <a:prstClr val="black"/>
              </a:solidFill>
              <a:latin typeface="Gill Sans MT" charset="0"/>
              <a:ea typeface="Gill Sans MT" charset="0"/>
              <a:cs typeface="Gill Sans MT" charset="0"/>
            </a:endParaRPr>
          </a:p>
        </p:txBody>
      </p:sp>
      <p:sp>
        <p:nvSpPr>
          <p:cNvPr id="21" name="Ellipszis 20"/>
          <p:cNvSpPr/>
          <p:nvPr/>
        </p:nvSpPr>
        <p:spPr>
          <a:xfrm>
            <a:off x="5790967" y="3068960"/>
            <a:ext cx="3317538" cy="14401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sz="1100" b="1" dirty="0">
                <a:solidFill>
                  <a:prstClr val="black"/>
                </a:solidFill>
                <a:latin typeface="Gill Sans MT" charset="0"/>
                <a:ea typeface="Gill Sans MT" charset="0"/>
                <a:cs typeface="Gill Sans MT" charset="0"/>
              </a:rPr>
              <a:t>2013: </a:t>
            </a:r>
            <a:r>
              <a:rPr lang="en-US" sz="1100" b="1" dirty="0" err="1">
                <a:solidFill>
                  <a:prstClr val="black"/>
                </a:solidFill>
                <a:latin typeface="Gill Sans MT" charset="0"/>
                <a:ea typeface="Gill Sans MT" charset="0"/>
                <a:cs typeface="Gill Sans MT" charset="0"/>
              </a:rPr>
              <a:t>megújított</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ingatlan</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stratégia</a:t>
            </a:r>
            <a:endParaRPr lang="en-US" sz="1100" b="1" dirty="0">
              <a:solidFill>
                <a:prstClr val="black"/>
              </a:solidFill>
              <a:latin typeface="Gill Sans MT" charset="0"/>
              <a:ea typeface="Gill Sans MT" charset="0"/>
              <a:cs typeface="Gill Sans MT" charset="0"/>
            </a:endParaRPr>
          </a:p>
          <a:p>
            <a:pPr algn="ctr" defTabSz="457200"/>
            <a:r>
              <a:rPr lang="en-US" sz="1100" b="1" dirty="0" err="1">
                <a:solidFill>
                  <a:prstClr val="black"/>
                </a:solidFill>
                <a:latin typeface="Gill Sans MT" charset="0"/>
                <a:ea typeface="Gill Sans MT" charset="0"/>
                <a:cs typeface="Gill Sans MT" charset="0"/>
              </a:rPr>
              <a:t>Hozam</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alapú</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hosszú</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távra</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bérbeadott</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ingatlanok</a:t>
            </a:r>
            <a:endParaRPr lang="en-US" sz="1100" b="1" dirty="0">
              <a:solidFill>
                <a:prstClr val="black"/>
              </a:solidFill>
              <a:latin typeface="Gill Sans MT" charset="0"/>
              <a:ea typeface="Gill Sans MT" charset="0"/>
              <a:cs typeface="Gill Sans MT" charset="0"/>
            </a:endParaRPr>
          </a:p>
          <a:p>
            <a:pPr algn="ctr" defTabSz="457200"/>
            <a:r>
              <a:rPr lang="en-US" sz="1100" b="1" dirty="0" err="1">
                <a:solidFill>
                  <a:prstClr val="black"/>
                </a:solidFill>
                <a:latin typeface="Gill Sans MT" charset="0"/>
                <a:ea typeface="Gill Sans MT" charset="0"/>
                <a:cs typeface="Gill Sans MT" charset="0"/>
              </a:rPr>
              <a:t>Vegyes</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kép</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régebbi</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ingatlanok</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hatása</a:t>
            </a:r>
            <a:endParaRPr lang="en-US" sz="1100" b="1" dirty="0">
              <a:solidFill>
                <a:prstClr val="black"/>
              </a:solidFill>
              <a:latin typeface="Gill Sans MT" charset="0"/>
              <a:ea typeface="Gill Sans MT" charset="0"/>
              <a:cs typeface="Gill Sans MT" charset="0"/>
            </a:endParaRPr>
          </a:p>
          <a:p>
            <a:pPr algn="ctr" defTabSz="457200"/>
            <a:r>
              <a:rPr lang="en-US" sz="1100" b="1" dirty="0" err="1">
                <a:solidFill>
                  <a:prstClr val="black"/>
                </a:solidFill>
                <a:latin typeface="Gill Sans MT" charset="0"/>
                <a:ea typeface="Gill Sans MT" charset="0"/>
                <a:cs typeface="Gill Sans MT" charset="0"/>
              </a:rPr>
              <a:t>Javuló</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magyar</a:t>
            </a:r>
            <a:r>
              <a:rPr lang="en-US" sz="1100" b="1" dirty="0">
                <a:solidFill>
                  <a:prstClr val="black"/>
                </a:solidFill>
                <a:latin typeface="Gill Sans MT" charset="0"/>
                <a:ea typeface="Gill Sans MT" charset="0"/>
                <a:cs typeface="Gill Sans MT" charset="0"/>
              </a:rPr>
              <a:t> </a:t>
            </a:r>
            <a:r>
              <a:rPr lang="en-US" sz="1100" b="1" dirty="0" err="1">
                <a:solidFill>
                  <a:prstClr val="black"/>
                </a:solidFill>
                <a:latin typeface="Gill Sans MT" charset="0"/>
                <a:ea typeface="Gill Sans MT" charset="0"/>
                <a:cs typeface="Gill Sans MT" charset="0"/>
              </a:rPr>
              <a:t>ingatlanpiac</a:t>
            </a:r>
            <a:endParaRPr lang="en-US" sz="1100" b="1" dirty="0">
              <a:solidFill>
                <a:prstClr val="black"/>
              </a:solidFill>
              <a:latin typeface="Gill Sans MT" charset="0"/>
              <a:ea typeface="Gill Sans MT" charset="0"/>
              <a:cs typeface="Gill Sans MT" charset="0"/>
            </a:endParaRPr>
          </a:p>
        </p:txBody>
      </p:sp>
    </p:spTree>
    <p:extLst>
      <p:ext uri="{BB962C8B-B14F-4D97-AF65-F5344CB8AC3E}">
        <p14:creationId xmlns:p14="http://schemas.microsoft.com/office/powerpoint/2010/main" val="4119204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492875"/>
            <a:ext cx="2133600" cy="365125"/>
          </a:xfrm>
        </p:spPr>
        <p:txBody>
          <a:bodyPr wrap="square" numCol="1" anchorCtr="0" compatLnSpc="1">
            <a:prstTxWarp prst="textNoShape">
              <a:avLst/>
            </a:prstTxWarp>
          </a:bodyPr>
          <a:lstStyle/>
          <a:p>
            <a:pPr fontAlgn="base">
              <a:spcBef>
                <a:spcPct val="0"/>
              </a:spcBef>
              <a:spcAft>
                <a:spcPct val="0"/>
              </a:spcAft>
              <a:defRPr/>
            </a:pPr>
            <a:fld id="{D765F63F-E59F-4D25-80BD-C17F976A221C}" type="slidenum">
              <a:rPr lang="hu-HU" smtClean="0">
                <a:solidFill>
                  <a:schemeClr val="bg2"/>
                </a:solidFill>
                <a:cs typeface="Arial" pitchFamily="34" charset="0"/>
              </a:rPr>
              <a:pPr fontAlgn="base">
                <a:spcBef>
                  <a:spcPct val="0"/>
                </a:spcBef>
                <a:spcAft>
                  <a:spcPct val="0"/>
                </a:spcAft>
                <a:defRPr/>
              </a:pPr>
              <a:t>16</a:t>
            </a:fld>
            <a:endParaRPr lang="hu-HU" smtClean="0">
              <a:solidFill>
                <a:schemeClr val="bg2"/>
              </a:solidFill>
              <a:cs typeface="Arial" pitchFamily="34" charset="0"/>
            </a:endParaRPr>
          </a:p>
        </p:txBody>
      </p:sp>
      <p:sp>
        <p:nvSpPr>
          <p:cNvPr id="4100" name="Date Placeholder 3"/>
          <p:cNvSpPr txBox="1">
            <a:spLocks noGrp="1"/>
          </p:cNvSpPr>
          <p:nvPr/>
        </p:nvSpPr>
        <p:spPr bwMode="auto">
          <a:xfrm>
            <a:off x="3238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AFCDDDA-EEA7-4E0C-A675-43D15230FC7F}" type="datetime1">
              <a:rPr lang="hu-HU" sz="1200">
                <a:solidFill>
                  <a:schemeClr val="bg2"/>
                </a:solidFill>
              </a:rPr>
              <a:pPr eaLnBrk="1" hangingPunct="1"/>
              <a:t>2015.11.18.</a:t>
            </a:fld>
            <a:endParaRPr lang="hu-HU" sz="1200">
              <a:solidFill>
                <a:schemeClr val="bg2"/>
              </a:solidFill>
            </a:endParaRPr>
          </a:p>
        </p:txBody>
      </p:sp>
      <p:pic>
        <p:nvPicPr>
          <p:cNvPr id="1028" name="Picture 4" descr="http://hartay.blog.beol.hu/files/2011/11/magy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80928"/>
            <a:ext cx="4264590" cy="274719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feliratnak 1"/>
          <p:cNvSpPr/>
          <p:nvPr/>
        </p:nvSpPr>
        <p:spPr>
          <a:xfrm>
            <a:off x="611560" y="1628800"/>
            <a:ext cx="1224136" cy="595228"/>
          </a:xfrm>
          <a:prstGeom prst="wedgeRectCallout">
            <a:avLst>
              <a:gd name="adj1" fmla="val -20895"/>
              <a:gd name="adj2" fmla="val 308953"/>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395536" y="1628800"/>
            <a:ext cx="1656184"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Sopron Bástya u.</a:t>
            </a:r>
          </a:p>
          <a:p>
            <a:pPr algn="ctr" defTabSz="457200" fontAlgn="base">
              <a:spcBef>
                <a:spcPct val="0"/>
              </a:spcBef>
              <a:spcAft>
                <a:spcPct val="0"/>
              </a:spcAft>
            </a:pPr>
            <a:r>
              <a:rPr lang="hu-HU" sz="1200" dirty="0" smtClean="0">
                <a:solidFill>
                  <a:prstClr val="black"/>
                </a:solidFill>
                <a:latin typeface="Gill Sans MT" pitchFamily="34" charset="-18"/>
              </a:rPr>
              <a:t>ikervilla</a:t>
            </a:r>
          </a:p>
          <a:p>
            <a:pPr algn="ctr" defTabSz="457200" fontAlgn="base">
              <a:spcBef>
                <a:spcPct val="0"/>
              </a:spcBef>
              <a:spcAft>
                <a:spcPct val="0"/>
              </a:spcAft>
            </a:pPr>
            <a:r>
              <a:rPr lang="hu-HU" sz="1200" dirty="0" smtClean="0">
                <a:solidFill>
                  <a:prstClr val="black"/>
                </a:solidFill>
                <a:latin typeface="Gill Sans MT" pitchFamily="34" charset="-18"/>
              </a:rPr>
              <a:t>2008. november</a:t>
            </a:r>
            <a:endParaRPr lang="hu-HU" sz="1200" dirty="0">
              <a:solidFill>
                <a:prstClr val="black"/>
              </a:solidFill>
              <a:latin typeface="Gill Sans MT" pitchFamily="34" charset="-18"/>
            </a:endParaRPr>
          </a:p>
        </p:txBody>
      </p:sp>
      <p:sp>
        <p:nvSpPr>
          <p:cNvPr id="14" name="Téglalap feliratnak 13"/>
          <p:cNvSpPr/>
          <p:nvPr/>
        </p:nvSpPr>
        <p:spPr>
          <a:xfrm>
            <a:off x="683568" y="5528118"/>
            <a:ext cx="1080120" cy="637186"/>
          </a:xfrm>
          <a:prstGeom prst="wedgeRectCallout">
            <a:avLst>
              <a:gd name="adj1" fmla="val 4568"/>
              <a:gd name="adj2" fmla="val -21707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feliratnak 14"/>
          <p:cNvSpPr/>
          <p:nvPr/>
        </p:nvSpPr>
        <p:spPr>
          <a:xfrm>
            <a:off x="3067890" y="5528117"/>
            <a:ext cx="928045" cy="637187"/>
          </a:xfrm>
          <a:prstGeom prst="wedgeRectCallout">
            <a:avLst>
              <a:gd name="adj1" fmla="val -122450"/>
              <a:gd name="adj2" fmla="val -329069"/>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feliratnak 15"/>
          <p:cNvSpPr/>
          <p:nvPr/>
        </p:nvSpPr>
        <p:spPr>
          <a:xfrm>
            <a:off x="3275856" y="1628800"/>
            <a:ext cx="1080120" cy="595228"/>
          </a:xfrm>
          <a:prstGeom prst="wedgeRectCallout">
            <a:avLst>
              <a:gd name="adj1" fmla="val -164002"/>
              <a:gd name="adj2" fmla="val 354046"/>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doboz 16"/>
          <p:cNvSpPr txBox="1"/>
          <p:nvPr/>
        </p:nvSpPr>
        <p:spPr>
          <a:xfrm>
            <a:off x="611560" y="5528118"/>
            <a:ext cx="1224136"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Balatongyörök</a:t>
            </a:r>
          </a:p>
          <a:p>
            <a:pPr algn="ctr" defTabSz="457200" fontAlgn="base">
              <a:spcBef>
                <a:spcPct val="0"/>
              </a:spcBef>
              <a:spcAft>
                <a:spcPct val="0"/>
              </a:spcAft>
            </a:pPr>
            <a:r>
              <a:rPr lang="hu-HU" sz="1200" dirty="0" smtClean="0">
                <a:solidFill>
                  <a:prstClr val="black"/>
                </a:solidFill>
                <a:latin typeface="Gill Sans MT" pitchFamily="34" charset="-18"/>
              </a:rPr>
              <a:t>telek-üdülő</a:t>
            </a:r>
          </a:p>
          <a:p>
            <a:pPr algn="ctr" defTabSz="457200" fontAlgn="base">
              <a:spcBef>
                <a:spcPct val="0"/>
              </a:spcBef>
              <a:spcAft>
                <a:spcPct val="0"/>
              </a:spcAft>
            </a:pPr>
            <a:r>
              <a:rPr lang="hu-HU" sz="1200" dirty="0" smtClean="0">
                <a:solidFill>
                  <a:prstClr val="black"/>
                </a:solidFill>
                <a:latin typeface="Gill Sans MT" pitchFamily="34" charset="-18"/>
              </a:rPr>
              <a:t>1999. december</a:t>
            </a:r>
            <a:endParaRPr lang="hu-HU" sz="1200" dirty="0">
              <a:solidFill>
                <a:prstClr val="black"/>
              </a:solidFill>
              <a:latin typeface="Gill Sans MT" pitchFamily="34" charset="-18"/>
            </a:endParaRPr>
          </a:p>
        </p:txBody>
      </p:sp>
      <p:sp>
        <p:nvSpPr>
          <p:cNvPr id="18" name="Szövegdoboz 17"/>
          <p:cNvSpPr txBox="1"/>
          <p:nvPr/>
        </p:nvSpPr>
        <p:spPr>
          <a:xfrm>
            <a:off x="3067889" y="5518973"/>
            <a:ext cx="928045"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Gödöllő</a:t>
            </a:r>
          </a:p>
          <a:p>
            <a:pPr algn="ctr" defTabSz="457200" fontAlgn="base">
              <a:spcBef>
                <a:spcPct val="0"/>
              </a:spcBef>
              <a:spcAft>
                <a:spcPct val="0"/>
              </a:spcAft>
            </a:pPr>
            <a:r>
              <a:rPr lang="hu-HU" sz="1200" dirty="0" smtClean="0">
                <a:solidFill>
                  <a:prstClr val="black"/>
                </a:solidFill>
                <a:latin typeface="Gill Sans MT" pitchFamily="34" charset="-18"/>
              </a:rPr>
              <a:t>telek</a:t>
            </a:r>
          </a:p>
          <a:p>
            <a:pPr algn="ctr" defTabSz="457200" fontAlgn="base">
              <a:spcBef>
                <a:spcPct val="0"/>
              </a:spcBef>
              <a:spcAft>
                <a:spcPct val="0"/>
              </a:spcAft>
            </a:pPr>
            <a:r>
              <a:rPr lang="hu-HU" sz="1200" dirty="0" smtClean="0">
                <a:solidFill>
                  <a:prstClr val="black"/>
                </a:solidFill>
                <a:latin typeface="Gill Sans MT" pitchFamily="34" charset="-18"/>
              </a:rPr>
              <a:t>1999. április</a:t>
            </a:r>
            <a:endParaRPr lang="hu-HU" sz="1200" dirty="0">
              <a:solidFill>
                <a:prstClr val="black"/>
              </a:solidFill>
              <a:latin typeface="Gill Sans MT" pitchFamily="34" charset="-18"/>
            </a:endParaRPr>
          </a:p>
        </p:txBody>
      </p:sp>
      <p:sp>
        <p:nvSpPr>
          <p:cNvPr id="19" name="Szövegdoboz 18"/>
          <p:cNvSpPr txBox="1"/>
          <p:nvPr/>
        </p:nvSpPr>
        <p:spPr>
          <a:xfrm>
            <a:off x="3203848" y="1630541"/>
            <a:ext cx="1180073"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Székesfehérvár</a:t>
            </a:r>
          </a:p>
          <a:p>
            <a:pPr algn="ctr" defTabSz="457200" fontAlgn="base">
              <a:spcBef>
                <a:spcPct val="0"/>
              </a:spcBef>
              <a:spcAft>
                <a:spcPct val="0"/>
              </a:spcAft>
            </a:pPr>
            <a:r>
              <a:rPr lang="hu-HU" sz="1200" dirty="0" smtClean="0">
                <a:solidFill>
                  <a:prstClr val="black"/>
                </a:solidFill>
                <a:latin typeface="Gill Sans MT" pitchFamily="34" charset="-18"/>
              </a:rPr>
              <a:t>raktár-iroda</a:t>
            </a:r>
          </a:p>
          <a:p>
            <a:pPr algn="ctr" defTabSz="457200" fontAlgn="base">
              <a:spcBef>
                <a:spcPct val="0"/>
              </a:spcBef>
              <a:spcAft>
                <a:spcPct val="0"/>
              </a:spcAft>
            </a:pPr>
            <a:r>
              <a:rPr lang="hu-HU" sz="1200" dirty="0" smtClean="0">
                <a:solidFill>
                  <a:prstClr val="black"/>
                </a:solidFill>
                <a:latin typeface="Gill Sans MT" pitchFamily="34" charset="-18"/>
              </a:rPr>
              <a:t>2007. január</a:t>
            </a:r>
            <a:endParaRPr lang="hu-HU" sz="1200" dirty="0">
              <a:solidFill>
                <a:prstClr val="black"/>
              </a:solidFill>
              <a:latin typeface="Gill Sans MT" pitchFamily="34" charset="-18"/>
            </a:endParaRPr>
          </a:p>
        </p:txBody>
      </p:sp>
      <p:pic>
        <p:nvPicPr>
          <p:cNvPr id="1030" name="Picture 6" descr="http://www.utcakereso.hu/kiskep/bp2005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893" y="3032523"/>
            <a:ext cx="2133600" cy="2076450"/>
          </a:xfrm>
          <a:prstGeom prst="rect">
            <a:avLst/>
          </a:prstGeom>
          <a:noFill/>
          <a:extLst>
            <a:ext uri="{909E8E84-426E-40DD-AFC4-6F175D3DCCD1}">
              <a14:hiddenFill xmlns:a14="http://schemas.microsoft.com/office/drawing/2010/main">
                <a:solidFill>
                  <a:srgbClr val="FFFFFF"/>
                </a:solidFill>
              </a14:hiddenFill>
            </a:ext>
          </a:extLst>
        </p:spPr>
      </p:pic>
      <p:sp>
        <p:nvSpPr>
          <p:cNvPr id="20" name="Téglalap feliratnak 19"/>
          <p:cNvSpPr/>
          <p:nvPr/>
        </p:nvSpPr>
        <p:spPr>
          <a:xfrm>
            <a:off x="7214273" y="5688541"/>
            <a:ext cx="1080120" cy="595228"/>
          </a:xfrm>
          <a:prstGeom prst="wedgeRectCallout">
            <a:avLst>
              <a:gd name="adj1" fmla="val -155782"/>
              <a:gd name="adj2" fmla="val -36633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feliratnak 20"/>
          <p:cNvSpPr/>
          <p:nvPr/>
        </p:nvSpPr>
        <p:spPr>
          <a:xfrm>
            <a:off x="7748426" y="3845988"/>
            <a:ext cx="1080120" cy="595228"/>
          </a:xfrm>
          <a:prstGeom prst="wedgeRectCallout">
            <a:avLst>
              <a:gd name="adj1" fmla="val -190303"/>
              <a:gd name="adj2" fmla="val -45669"/>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églalap feliratnak 21"/>
          <p:cNvSpPr/>
          <p:nvPr/>
        </p:nvSpPr>
        <p:spPr>
          <a:xfrm>
            <a:off x="4838001" y="5679084"/>
            <a:ext cx="1080120" cy="595228"/>
          </a:xfrm>
          <a:prstGeom prst="wedgeRectCallout">
            <a:avLst>
              <a:gd name="adj1" fmla="val 34903"/>
              <a:gd name="adj2" fmla="val -394674"/>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églalap feliratnak 22"/>
          <p:cNvSpPr/>
          <p:nvPr/>
        </p:nvSpPr>
        <p:spPr>
          <a:xfrm>
            <a:off x="4958833" y="1664371"/>
            <a:ext cx="1080120" cy="595228"/>
          </a:xfrm>
          <a:prstGeom prst="wedgeRectCallout">
            <a:avLst>
              <a:gd name="adj1" fmla="val 64702"/>
              <a:gd name="adj2" fmla="val 304443"/>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Szövegdoboz 23"/>
          <p:cNvSpPr txBox="1"/>
          <p:nvPr/>
        </p:nvSpPr>
        <p:spPr>
          <a:xfrm>
            <a:off x="7177108" y="5653532"/>
            <a:ext cx="1180073"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Gül baba u.</a:t>
            </a:r>
          </a:p>
          <a:p>
            <a:pPr algn="ctr" defTabSz="457200" fontAlgn="base">
              <a:spcBef>
                <a:spcPct val="0"/>
              </a:spcBef>
              <a:spcAft>
                <a:spcPct val="0"/>
              </a:spcAft>
            </a:pPr>
            <a:r>
              <a:rPr lang="hu-HU" sz="1200" dirty="0" smtClean="0">
                <a:solidFill>
                  <a:prstClr val="black"/>
                </a:solidFill>
                <a:latin typeface="Gill Sans MT" pitchFamily="34" charset="-18"/>
              </a:rPr>
              <a:t>telek</a:t>
            </a:r>
          </a:p>
          <a:p>
            <a:pPr algn="ctr" defTabSz="457200" fontAlgn="base">
              <a:spcBef>
                <a:spcPct val="0"/>
              </a:spcBef>
              <a:spcAft>
                <a:spcPct val="0"/>
              </a:spcAft>
            </a:pPr>
            <a:r>
              <a:rPr lang="hu-HU" sz="1200" dirty="0" smtClean="0">
                <a:solidFill>
                  <a:prstClr val="black"/>
                </a:solidFill>
                <a:latin typeface="Gill Sans MT" pitchFamily="34" charset="-18"/>
              </a:rPr>
              <a:t>2005. szept.</a:t>
            </a:r>
            <a:endParaRPr lang="hu-HU" sz="1200" dirty="0">
              <a:solidFill>
                <a:prstClr val="black"/>
              </a:solidFill>
              <a:latin typeface="Gill Sans MT" pitchFamily="34" charset="-18"/>
            </a:endParaRPr>
          </a:p>
        </p:txBody>
      </p:sp>
      <p:sp>
        <p:nvSpPr>
          <p:cNvPr id="25" name="Szövegdoboz 24"/>
          <p:cNvSpPr txBox="1"/>
          <p:nvPr/>
        </p:nvSpPr>
        <p:spPr>
          <a:xfrm>
            <a:off x="4788024" y="5662989"/>
            <a:ext cx="1180073"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Gyógyfű u.</a:t>
            </a:r>
          </a:p>
          <a:p>
            <a:pPr algn="ctr" defTabSz="457200" fontAlgn="base">
              <a:spcBef>
                <a:spcPct val="0"/>
              </a:spcBef>
              <a:spcAft>
                <a:spcPct val="0"/>
              </a:spcAft>
            </a:pPr>
            <a:r>
              <a:rPr lang="hu-HU" sz="1200" dirty="0" smtClean="0">
                <a:solidFill>
                  <a:prstClr val="black"/>
                </a:solidFill>
                <a:latin typeface="Gill Sans MT" pitchFamily="34" charset="-18"/>
              </a:rPr>
              <a:t>telek</a:t>
            </a:r>
          </a:p>
          <a:p>
            <a:pPr algn="ctr" defTabSz="457200" fontAlgn="base">
              <a:spcBef>
                <a:spcPct val="0"/>
              </a:spcBef>
              <a:spcAft>
                <a:spcPct val="0"/>
              </a:spcAft>
            </a:pPr>
            <a:r>
              <a:rPr lang="hu-HU" sz="1200" dirty="0" smtClean="0">
                <a:solidFill>
                  <a:prstClr val="black"/>
                </a:solidFill>
                <a:latin typeface="Gill Sans MT" pitchFamily="34" charset="-18"/>
              </a:rPr>
              <a:t>2006. január</a:t>
            </a:r>
            <a:endParaRPr lang="hu-HU" sz="1200" dirty="0">
              <a:solidFill>
                <a:prstClr val="black"/>
              </a:solidFill>
              <a:latin typeface="Gill Sans MT" pitchFamily="34" charset="-18"/>
            </a:endParaRPr>
          </a:p>
        </p:txBody>
      </p:sp>
      <p:sp>
        <p:nvSpPr>
          <p:cNvPr id="26" name="Szövegdoboz 25"/>
          <p:cNvSpPr txBox="1"/>
          <p:nvPr/>
        </p:nvSpPr>
        <p:spPr>
          <a:xfrm>
            <a:off x="4908856" y="1638819"/>
            <a:ext cx="1180073"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Benczúr u.</a:t>
            </a:r>
          </a:p>
          <a:p>
            <a:pPr algn="ctr" defTabSz="457200" fontAlgn="base">
              <a:spcBef>
                <a:spcPct val="0"/>
              </a:spcBef>
              <a:spcAft>
                <a:spcPct val="0"/>
              </a:spcAft>
            </a:pPr>
            <a:r>
              <a:rPr lang="hu-HU" sz="1200" dirty="0" smtClean="0">
                <a:solidFill>
                  <a:prstClr val="black"/>
                </a:solidFill>
                <a:latin typeface="Gill Sans MT" pitchFamily="34" charset="-18"/>
              </a:rPr>
              <a:t>társasház</a:t>
            </a:r>
          </a:p>
          <a:p>
            <a:pPr algn="ctr" defTabSz="457200" fontAlgn="base">
              <a:spcBef>
                <a:spcPct val="0"/>
              </a:spcBef>
              <a:spcAft>
                <a:spcPct val="0"/>
              </a:spcAft>
            </a:pPr>
            <a:r>
              <a:rPr lang="hu-HU" sz="1200" dirty="0" smtClean="0">
                <a:solidFill>
                  <a:prstClr val="black"/>
                </a:solidFill>
                <a:latin typeface="Gill Sans MT" pitchFamily="34" charset="-18"/>
              </a:rPr>
              <a:t>2006. május</a:t>
            </a:r>
            <a:endParaRPr lang="hu-HU" sz="1200" dirty="0">
              <a:solidFill>
                <a:prstClr val="black"/>
              </a:solidFill>
              <a:latin typeface="Gill Sans MT" pitchFamily="34" charset="-18"/>
            </a:endParaRPr>
          </a:p>
        </p:txBody>
      </p:sp>
      <p:sp>
        <p:nvSpPr>
          <p:cNvPr id="27" name="Szövegdoboz 26"/>
          <p:cNvSpPr txBox="1"/>
          <p:nvPr/>
        </p:nvSpPr>
        <p:spPr>
          <a:xfrm>
            <a:off x="7754333" y="3824611"/>
            <a:ext cx="1180073"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Akácfa u.</a:t>
            </a:r>
          </a:p>
          <a:p>
            <a:pPr algn="ctr" defTabSz="457200" fontAlgn="base">
              <a:spcBef>
                <a:spcPct val="0"/>
              </a:spcBef>
              <a:spcAft>
                <a:spcPct val="0"/>
              </a:spcAft>
            </a:pPr>
            <a:r>
              <a:rPr lang="hu-HU" sz="1200" dirty="0" smtClean="0">
                <a:solidFill>
                  <a:prstClr val="black"/>
                </a:solidFill>
                <a:latin typeface="Gill Sans MT" pitchFamily="34" charset="-18"/>
              </a:rPr>
              <a:t>parkolóház</a:t>
            </a:r>
          </a:p>
          <a:p>
            <a:pPr algn="ctr" defTabSz="457200" fontAlgn="base">
              <a:spcBef>
                <a:spcPct val="0"/>
              </a:spcBef>
              <a:spcAft>
                <a:spcPct val="0"/>
              </a:spcAft>
            </a:pPr>
            <a:r>
              <a:rPr lang="hu-HU" sz="1200" dirty="0" smtClean="0">
                <a:solidFill>
                  <a:prstClr val="black"/>
                </a:solidFill>
                <a:latin typeface="Gill Sans MT" pitchFamily="34" charset="-18"/>
              </a:rPr>
              <a:t>2005. szept.</a:t>
            </a:r>
            <a:endParaRPr lang="hu-HU" sz="1200" dirty="0">
              <a:solidFill>
                <a:prstClr val="black"/>
              </a:solidFill>
              <a:latin typeface="Gill Sans MT" pitchFamily="34" charset="-18"/>
            </a:endParaRPr>
          </a:p>
        </p:txBody>
      </p:sp>
      <p:sp>
        <p:nvSpPr>
          <p:cNvPr id="31" name="Téglalap feliratnak 30"/>
          <p:cNvSpPr/>
          <p:nvPr/>
        </p:nvSpPr>
        <p:spPr>
          <a:xfrm>
            <a:off x="7371101" y="1666911"/>
            <a:ext cx="1080120" cy="595228"/>
          </a:xfrm>
          <a:prstGeom prst="wedgeRectCallout">
            <a:avLst>
              <a:gd name="adj1" fmla="val -130304"/>
              <a:gd name="adj2" fmla="val 30035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32" name="Téglalap feliratnak 31"/>
          <p:cNvSpPr/>
          <p:nvPr/>
        </p:nvSpPr>
        <p:spPr>
          <a:xfrm>
            <a:off x="6204510" y="1664370"/>
            <a:ext cx="1080120" cy="595228"/>
          </a:xfrm>
          <a:prstGeom prst="wedgeRectCallout">
            <a:avLst>
              <a:gd name="adj1" fmla="val -42359"/>
              <a:gd name="adj2" fmla="val 27499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grpSp>
        <p:nvGrpSpPr>
          <p:cNvPr id="40" name="Csoportba foglalás 3"/>
          <p:cNvGrpSpPr/>
          <p:nvPr/>
        </p:nvGrpSpPr>
        <p:grpSpPr>
          <a:xfrm>
            <a:off x="1403648" y="188640"/>
            <a:ext cx="7124194" cy="794460"/>
            <a:chOff x="0" y="0"/>
            <a:chExt cx="7124194" cy="794460"/>
          </a:xfrm>
        </p:grpSpPr>
        <p:sp>
          <p:nvSpPr>
            <p:cNvPr id="41"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2"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1066800">
                <a:lnSpc>
                  <a:spcPct val="90000"/>
                </a:lnSpc>
                <a:spcAft>
                  <a:spcPct val="35000"/>
                </a:spcAft>
              </a:pPr>
              <a:r>
                <a:rPr lang="hu-HU" sz="2000" dirty="0">
                  <a:latin typeface="Gill Sans MT" pitchFamily="34" charset="-18"/>
                </a:rPr>
                <a:t>A Pénztár </a:t>
              </a:r>
              <a:r>
                <a:rPr lang="hu-HU" sz="2000" dirty="0" smtClean="0">
                  <a:latin typeface="Gill Sans MT" pitchFamily="34" charset="-18"/>
                </a:rPr>
                <a:t>eredményei – Ingatlan portfólió</a:t>
              </a:r>
              <a:endParaRPr lang="hu-HU" sz="2000" dirty="0">
                <a:latin typeface="Gill Sans MT" pitchFamily="34" charset="-18"/>
              </a:endParaRPr>
            </a:p>
          </p:txBody>
        </p:sp>
      </p:grpSp>
      <p:sp>
        <p:nvSpPr>
          <p:cNvPr id="29" name="Téglalap feliratnak 28"/>
          <p:cNvSpPr/>
          <p:nvPr/>
        </p:nvSpPr>
        <p:spPr>
          <a:xfrm>
            <a:off x="1915763" y="1628800"/>
            <a:ext cx="1224136" cy="595228"/>
          </a:xfrm>
          <a:prstGeom prst="wedgeRectCallout">
            <a:avLst>
              <a:gd name="adj1" fmla="val -112273"/>
              <a:gd name="adj2" fmla="val 301496"/>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28" name="Szövegdoboz 27"/>
          <p:cNvSpPr txBox="1"/>
          <p:nvPr/>
        </p:nvSpPr>
        <p:spPr>
          <a:xfrm>
            <a:off x="1699739" y="1630541"/>
            <a:ext cx="1656184"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Győr </a:t>
            </a:r>
          </a:p>
          <a:p>
            <a:pPr algn="ctr" defTabSz="457200" fontAlgn="base">
              <a:spcBef>
                <a:spcPct val="0"/>
              </a:spcBef>
              <a:spcAft>
                <a:spcPct val="0"/>
              </a:spcAft>
            </a:pPr>
            <a:r>
              <a:rPr lang="hu-HU" sz="1200" dirty="0" err="1" smtClean="0">
                <a:solidFill>
                  <a:prstClr val="black"/>
                </a:solidFill>
                <a:latin typeface="Gill Sans MT" pitchFamily="34" charset="-18"/>
              </a:rPr>
              <a:t>Aldi</a:t>
            </a:r>
            <a:r>
              <a:rPr lang="hu-HU" sz="1200" dirty="0" smtClean="0">
                <a:solidFill>
                  <a:prstClr val="black"/>
                </a:solidFill>
                <a:latin typeface="Gill Sans MT" pitchFamily="34" charset="-18"/>
              </a:rPr>
              <a:t> üzlet</a:t>
            </a:r>
          </a:p>
          <a:p>
            <a:pPr algn="ctr" defTabSz="457200" fontAlgn="base">
              <a:spcBef>
                <a:spcPct val="0"/>
              </a:spcBef>
              <a:spcAft>
                <a:spcPct val="0"/>
              </a:spcAft>
            </a:pPr>
            <a:r>
              <a:rPr lang="hu-HU" sz="1200" dirty="0" smtClean="0">
                <a:solidFill>
                  <a:prstClr val="black"/>
                </a:solidFill>
                <a:latin typeface="Gill Sans MT" pitchFamily="34" charset="-18"/>
              </a:rPr>
              <a:t>2015. március</a:t>
            </a:r>
            <a:endParaRPr lang="hu-HU" sz="1200" dirty="0">
              <a:solidFill>
                <a:prstClr val="black"/>
              </a:solidFill>
              <a:latin typeface="Gill Sans MT" pitchFamily="34" charset="-18"/>
            </a:endParaRPr>
          </a:p>
        </p:txBody>
      </p:sp>
      <p:sp>
        <p:nvSpPr>
          <p:cNvPr id="33" name="Szövegdoboz 32"/>
          <p:cNvSpPr txBox="1"/>
          <p:nvPr/>
        </p:nvSpPr>
        <p:spPr>
          <a:xfrm>
            <a:off x="6128899" y="1638818"/>
            <a:ext cx="1180073"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SPAR</a:t>
            </a:r>
          </a:p>
          <a:p>
            <a:pPr algn="ctr" defTabSz="457200" fontAlgn="base">
              <a:spcBef>
                <a:spcPct val="0"/>
              </a:spcBef>
              <a:spcAft>
                <a:spcPct val="0"/>
              </a:spcAft>
            </a:pPr>
            <a:r>
              <a:rPr lang="hu-HU" sz="1200" dirty="0" smtClean="0">
                <a:solidFill>
                  <a:prstClr val="black"/>
                </a:solidFill>
                <a:latin typeface="Gill Sans MT" pitchFamily="34" charset="-18"/>
              </a:rPr>
              <a:t>Országbíró u. 2014. </a:t>
            </a:r>
            <a:endParaRPr lang="hu-HU" sz="1200" dirty="0">
              <a:solidFill>
                <a:prstClr val="black"/>
              </a:solidFill>
              <a:latin typeface="Gill Sans MT" pitchFamily="34" charset="-18"/>
            </a:endParaRPr>
          </a:p>
        </p:txBody>
      </p:sp>
      <p:sp>
        <p:nvSpPr>
          <p:cNvPr id="30" name="Szövegdoboz 29"/>
          <p:cNvSpPr txBox="1"/>
          <p:nvPr/>
        </p:nvSpPr>
        <p:spPr>
          <a:xfrm>
            <a:off x="7321124" y="1654374"/>
            <a:ext cx="1180073" cy="646331"/>
          </a:xfrm>
          <a:prstGeom prst="rect">
            <a:avLst/>
          </a:prstGeom>
          <a:noFill/>
        </p:spPr>
        <p:txBody>
          <a:bodyPr wrap="square" rtlCol="0">
            <a:spAutoFit/>
          </a:bodyPr>
          <a:lstStyle/>
          <a:p>
            <a:pPr algn="ctr" defTabSz="457200" fontAlgn="base">
              <a:spcBef>
                <a:spcPct val="0"/>
              </a:spcBef>
              <a:spcAft>
                <a:spcPct val="0"/>
              </a:spcAft>
            </a:pPr>
            <a:r>
              <a:rPr lang="hu-HU" sz="1200" dirty="0" smtClean="0">
                <a:solidFill>
                  <a:prstClr val="black"/>
                </a:solidFill>
                <a:latin typeface="Gill Sans MT" pitchFamily="34" charset="-18"/>
              </a:rPr>
              <a:t>SPAR</a:t>
            </a:r>
          </a:p>
          <a:p>
            <a:pPr algn="ctr" defTabSz="457200" fontAlgn="base">
              <a:spcBef>
                <a:spcPct val="0"/>
              </a:spcBef>
              <a:spcAft>
                <a:spcPct val="0"/>
              </a:spcAft>
            </a:pPr>
            <a:r>
              <a:rPr lang="hu-HU" sz="1200" dirty="0" smtClean="0">
                <a:solidFill>
                  <a:prstClr val="black"/>
                </a:solidFill>
                <a:latin typeface="Gill Sans MT" pitchFamily="34" charset="-18"/>
              </a:rPr>
              <a:t>Vezér u. üzlet</a:t>
            </a:r>
          </a:p>
          <a:p>
            <a:pPr algn="ctr" defTabSz="457200" fontAlgn="base">
              <a:spcBef>
                <a:spcPct val="0"/>
              </a:spcBef>
              <a:spcAft>
                <a:spcPct val="0"/>
              </a:spcAft>
            </a:pPr>
            <a:r>
              <a:rPr lang="hu-HU" sz="1200" dirty="0" smtClean="0">
                <a:solidFill>
                  <a:prstClr val="black"/>
                </a:solidFill>
                <a:latin typeface="Gill Sans MT" pitchFamily="34" charset="-18"/>
              </a:rPr>
              <a:t>2013. szept.</a:t>
            </a:r>
            <a:endParaRPr lang="hu-HU" sz="1200" dirty="0">
              <a:solidFill>
                <a:prstClr val="black"/>
              </a:solidFill>
              <a:latin typeface="Gill Sans MT" pitchFamily="34" charset="-18"/>
            </a:endParaRPr>
          </a:p>
        </p:txBody>
      </p:sp>
    </p:spTree>
    <p:extLst>
      <p:ext uri="{BB962C8B-B14F-4D97-AF65-F5344CB8AC3E}">
        <p14:creationId xmlns:p14="http://schemas.microsoft.com/office/powerpoint/2010/main" val="3641940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889000">
                <a:lnSpc>
                  <a:spcPct val="90000"/>
                </a:lnSpc>
                <a:spcAft>
                  <a:spcPct val="35000"/>
                </a:spcAft>
              </a:pPr>
              <a:r>
                <a:rPr lang="hu-HU" sz="2400" dirty="0">
                  <a:latin typeface="Gill Sans MT" pitchFamily="34" charset="-18"/>
                </a:rPr>
                <a:t>A Pénztár eredményei </a:t>
              </a:r>
              <a:r>
                <a:rPr lang="hu-HU" sz="2400" dirty="0" smtClean="0">
                  <a:latin typeface="Gill Sans MT" pitchFamily="34" charset="-18"/>
                </a:rPr>
                <a:t>– Vagyonmutatók (2014)</a:t>
              </a:r>
              <a:endParaRPr lang="hu-HU" sz="2200" kern="1200" dirty="0">
                <a:latin typeface="Gill Sans MT" pitchFamily="34" charset="-18"/>
              </a:endParaRPr>
            </a:p>
          </p:txBody>
        </p:sp>
      </p:grpSp>
      <p:pic>
        <p:nvPicPr>
          <p:cNvPr id="8" name="Kép 7"/>
          <p:cNvPicPr>
            <a:picLocks noChangeAspect="1"/>
          </p:cNvPicPr>
          <p:nvPr/>
        </p:nvPicPr>
        <p:blipFill>
          <a:blip r:embed="rId2"/>
          <a:stretch>
            <a:fillRect/>
          </a:stretch>
        </p:blipFill>
        <p:spPr>
          <a:xfrm>
            <a:off x="395536" y="1351632"/>
            <a:ext cx="8238245" cy="4165600"/>
          </a:xfrm>
          <a:prstGeom prst="rect">
            <a:avLst/>
          </a:prstGeom>
        </p:spPr>
      </p:pic>
      <p:sp>
        <p:nvSpPr>
          <p:cNvPr id="9" name="Szövegdoboz 8"/>
          <p:cNvSpPr txBox="1"/>
          <p:nvPr/>
        </p:nvSpPr>
        <p:spPr>
          <a:xfrm>
            <a:off x="107505" y="5509681"/>
            <a:ext cx="8784976" cy="1015663"/>
          </a:xfrm>
          <a:prstGeom prst="rect">
            <a:avLst/>
          </a:prstGeom>
          <a:noFill/>
        </p:spPr>
        <p:txBody>
          <a:bodyPr wrap="square" rtlCol="0">
            <a:spAutoFit/>
          </a:bodyPr>
          <a:lstStyle/>
          <a:p>
            <a:pPr algn="just" defTabSz="457200" fontAlgn="base">
              <a:spcBef>
                <a:spcPct val="0"/>
              </a:spcBef>
              <a:spcAft>
                <a:spcPct val="0"/>
              </a:spcAft>
            </a:pPr>
            <a:r>
              <a:rPr lang="hu-HU" sz="1500" dirty="0" smtClean="0">
                <a:solidFill>
                  <a:srgbClr val="555F19"/>
                </a:solidFill>
              </a:rPr>
              <a:t>A Pénztár vagyoni helyzete a piacon kiemelkedően jónak mondható. A Pannónia Nyugdíjpénztár a vizsgált 14 pénztár közül (méretük és működési modelljük alapján közvetlen versenytársnak tekinthető pénztárak), mind az egy főre jutó tagi megtakarítás (fedezeti vagyon) mind pedig az egy főre jutó likvid működési vagyon (a pénztár működését biztosító tartalék) tekintetében az első helyen található. </a:t>
            </a:r>
            <a:endParaRPr lang="hu-HU" sz="1500" dirty="0">
              <a:solidFill>
                <a:srgbClr val="555F19"/>
              </a:solidFill>
            </a:endParaRPr>
          </a:p>
        </p:txBody>
      </p:sp>
    </p:spTree>
    <p:extLst>
      <p:ext uri="{BB962C8B-B14F-4D97-AF65-F5344CB8AC3E}">
        <p14:creationId xmlns:p14="http://schemas.microsoft.com/office/powerpoint/2010/main" val="3777879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647700" y="2492375"/>
            <a:ext cx="8229600" cy="1143000"/>
          </a:xfrm>
        </p:spPr>
        <p:txBody>
          <a:bodyPr/>
          <a:lstStyle/>
          <a:p>
            <a:pPr eaLnBrk="1" hangingPunct="1"/>
            <a:r>
              <a:rPr lang="hu-HU" altLang="hu-HU" sz="3200" b="1" dirty="0" smtClean="0">
                <a:solidFill>
                  <a:srgbClr val="939B1B"/>
                </a:solidFill>
                <a:latin typeface="Gill Sans MT" panose="020B0502020104020203" pitchFamily="34" charset="-18"/>
              </a:rPr>
              <a:t>Kommunikáció</a:t>
            </a: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spTree>
    <p:extLst>
      <p:ext uri="{BB962C8B-B14F-4D97-AF65-F5344CB8AC3E}">
        <p14:creationId xmlns:p14="http://schemas.microsoft.com/office/powerpoint/2010/main" val="983979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197" y="1515120"/>
            <a:ext cx="3107283" cy="2330462"/>
          </a:xfrm>
          <a:prstGeom prst="rect">
            <a:avLst/>
          </a:prstGeom>
        </p:spPr>
      </p:pic>
      <p:pic>
        <p:nvPicPr>
          <p:cNvPr id="3" name="Kép 2"/>
          <p:cNvPicPr>
            <a:picLocks noChangeAspect="1"/>
          </p:cNvPicPr>
          <p:nvPr/>
        </p:nvPicPr>
        <p:blipFill>
          <a:blip r:embed="rId3"/>
          <a:stretch>
            <a:fillRect/>
          </a:stretch>
        </p:blipFill>
        <p:spPr>
          <a:xfrm>
            <a:off x="323850" y="2927138"/>
            <a:ext cx="5328270" cy="3454189"/>
          </a:xfrm>
          <a:prstGeom prst="rect">
            <a:avLst/>
          </a:prstGeom>
        </p:spPr>
      </p:pic>
      <p:grpSp>
        <p:nvGrpSpPr>
          <p:cNvPr id="11" name="Csoportba foglalás 10"/>
          <p:cNvGrpSpPr/>
          <p:nvPr/>
        </p:nvGrpSpPr>
        <p:grpSpPr>
          <a:xfrm>
            <a:off x="1403648" y="260648"/>
            <a:ext cx="7124194" cy="792087"/>
            <a:chOff x="3482" y="0"/>
            <a:chExt cx="7124194" cy="792087"/>
          </a:xfrm>
        </p:grpSpPr>
        <p:sp>
          <p:nvSpPr>
            <p:cNvPr id="12" name="Sávnyíl 11"/>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Kommunikáció</a:t>
              </a:r>
              <a:endParaRPr lang="hu-HU" sz="2800" kern="1200" dirty="0">
                <a:latin typeface="Gill Sans MT" pitchFamily="34" charset="-18"/>
              </a:endParaRPr>
            </a:p>
          </p:txBody>
        </p:sp>
      </p:grpSp>
      <p:sp>
        <p:nvSpPr>
          <p:cNvPr id="14" name="Szövegdoboz 13"/>
          <p:cNvSpPr txBox="1"/>
          <p:nvPr/>
        </p:nvSpPr>
        <p:spPr>
          <a:xfrm>
            <a:off x="5781506" y="3717032"/>
            <a:ext cx="3263394" cy="2739211"/>
          </a:xfrm>
          <a:prstGeom prst="rect">
            <a:avLst/>
          </a:prstGeom>
          <a:noFill/>
        </p:spPr>
        <p:txBody>
          <a:bodyPr wrap="none" rtlCol="0">
            <a:spAutoFit/>
          </a:bodyPr>
          <a:lstStyle/>
          <a:p>
            <a:pPr defTabSz="457200"/>
            <a:r>
              <a:rPr lang="hu-HU" sz="1600" b="1" dirty="0" smtClean="0">
                <a:solidFill>
                  <a:srgbClr val="555F19"/>
                </a:solidFill>
              </a:rPr>
              <a:t>Személyes </a:t>
            </a:r>
            <a:r>
              <a:rPr lang="hu-HU" sz="1600" b="1" dirty="0">
                <a:solidFill>
                  <a:srgbClr val="555F19"/>
                </a:solidFill>
              </a:rPr>
              <a:t>és telefonos </a:t>
            </a:r>
            <a:endParaRPr lang="hu-HU" sz="1600" b="1" dirty="0" smtClean="0">
              <a:solidFill>
                <a:srgbClr val="555F19"/>
              </a:solidFill>
            </a:endParaRPr>
          </a:p>
          <a:p>
            <a:pPr defTabSz="457200"/>
            <a:r>
              <a:rPr lang="hu-HU" sz="1600" b="1" dirty="0" smtClean="0">
                <a:solidFill>
                  <a:srgbClr val="555F19"/>
                </a:solidFill>
              </a:rPr>
              <a:t>ügyfélszolgálat</a:t>
            </a:r>
            <a:r>
              <a:rPr lang="hu-HU" sz="1400" dirty="0">
                <a:solidFill>
                  <a:srgbClr val="555F19"/>
                </a:solidFill>
              </a:rPr>
              <a:t>:</a:t>
            </a:r>
          </a:p>
          <a:p>
            <a:pPr defTabSz="457200"/>
            <a:r>
              <a:rPr lang="hu-HU" sz="1400" dirty="0">
                <a:solidFill>
                  <a:srgbClr val="555F19"/>
                </a:solidFill>
              </a:rPr>
              <a:t>1072 Budapest, Nyár u. 12.</a:t>
            </a:r>
          </a:p>
          <a:p>
            <a:pPr defTabSz="457200"/>
            <a:r>
              <a:rPr lang="hu-HU" sz="1400" dirty="0">
                <a:solidFill>
                  <a:srgbClr val="555F19"/>
                </a:solidFill>
              </a:rPr>
              <a:t>(1)-478-4000</a:t>
            </a:r>
          </a:p>
          <a:p>
            <a:pPr defTabSz="457200"/>
            <a:r>
              <a:rPr lang="hu-HU" sz="1400" dirty="0">
                <a:solidFill>
                  <a:srgbClr val="555F19"/>
                </a:solidFill>
              </a:rPr>
              <a:t>(1) 322-6022</a:t>
            </a:r>
          </a:p>
          <a:p>
            <a:pPr defTabSz="457200"/>
            <a:r>
              <a:rPr lang="hu-HU" sz="1400" dirty="0">
                <a:solidFill>
                  <a:srgbClr val="555F19"/>
                </a:solidFill>
              </a:rPr>
              <a:t>(1) 322-7017</a:t>
            </a:r>
          </a:p>
          <a:p>
            <a:pPr defTabSz="457200"/>
            <a:r>
              <a:rPr lang="hu-HU" sz="1400" dirty="0">
                <a:solidFill>
                  <a:srgbClr val="555F19"/>
                </a:solidFill>
              </a:rPr>
              <a:t>(40) 200-552 (csak vidékről hívható)</a:t>
            </a:r>
          </a:p>
          <a:p>
            <a:pPr defTabSz="457200"/>
            <a:r>
              <a:rPr lang="hu-HU" sz="1400" dirty="0">
                <a:solidFill>
                  <a:srgbClr val="555F19"/>
                </a:solidFill>
              </a:rPr>
              <a:t>Fax: (1) </a:t>
            </a:r>
            <a:r>
              <a:rPr lang="hu-HU" sz="1400" dirty="0" smtClean="0">
                <a:solidFill>
                  <a:srgbClr val="555F19"/>
                </a:solidFill>
              </a:rPr>
              <a:t>322-2675</a:t>
            </a:r>
          </a:p>
          <a:p>
            <a:pPr defTabSz="457200"/>
            <a:endParaRPr lang="hu-HU" sz="1400" dirty="0">
              <a:solidFill>
                <a:srgbClr val="555F19"/>
              </a:solidFill>
            </a:endParaRPr>
          </a:p>
          <a:p>
            <a:pPr defTabSz="457200"/>
            <a:r>
              <a:rPr lang="hu-HU" sz="1400" dirty="0" smtClean="0">
                <a:solidFill>
                  <a:srgbClr val="555F19"/>
                </a:solidFill>
              </a:rPr>
              <a:t>E-mail:  </a:t>
            </a:r>
            <a:r>
              <a:rPr lang="hu-HU" sz="1400" u="sng" dirty="0">
                <a:solidFill>
                  <a:srgbClr val="3333CC"/>
                </a:solidFill>
              </a:rPr>
              <a:t>http://www.pannonianyp.hu/uzenet</a:t>
            </a:r>
          </a:p>
          <a:p>
            <a:pPr defTabSz="457200"/>
            <a:r>
              <a:rPr lang="hu-HU" sz="1400" dirty="0" smtClean="0">
                <a:solidFill>
                  <a:srgbClr val="555F19"/>
                </a:solidFill>
              </a:rPr>
              <a:t>Web:    </a:t>
            </a:r>
            <a:r>
              <a:rPr lang="hu-HU" sz="1400" dirty="0" smtClean="0">
                <a:solidFill>
                  <a:srgbClr val="555F19"/>
                </a:solidFill>
                <a:hlinkClick r:id="rId4"/>
              </a:rPr>
              <a:t>www.pannonianyp.hu</a:t>
            </a:r>
            <a:r>
              <a:rPr lang="hu-HU" sz="1400" dirty="0" smtClean="0">
                <a:solidFill>
                  <a:srgbClr val="555F19"/>
                </a:solidFill>
              </a:rPr>
              <a:t> </a:t>
            </a:r>
          </a:p>
          <a:p>
            <a:pPr defTabSz="457200"/>
            <a:r>
              <a:rPr lang="hu-HU" sz="1400" dirty="0" smtClean="0">
                <a:solidFill>
                  <a:srgbClr val="555F19"/>
                </a:solidFill>
              </a:rPr>
              <a:t>Keressen minket a Facebook-on is!</a:t>
            </a:r>
            <a:endParaRPr lang="hu-HU" sz="1400" dirty="0">
              <a:solidFill>
                <a:srgbClr val="555F19"/>
              </a:solidFill>
            </a:endParaRPr>
          </a:p>
        </p:txBody>
      </p:sp>
      <p:sp>
        <p:nvSpPr>
          <p:cNvPr id="6" name="Szövegdoboz 5"/>
          <p:cNvSpPr txBox="1"/>
          <p:nvPr/>
        </p:nvSpPr>
        <p:spPr>
          <a:xfrm>
            <a:off x="107504" y="1278339"/>
            <a:ext cx="6284132" cy="1646605"/>
          </a:xfrm>
          <a:prstGeom prst="rect">
            <a:avLst/>
          </a:prstGeom>
          <a:noFill/>
        </p:spPr>
        <p:txBody>
          <a:bodyPr wrap="square" rtlCol="0">
            <a:spAutoFit/>
          </a:bodyPr>
          <a:lstStyle/>
          <a:p>
            <a:pPr algn="just" defTabSz="457200" fontAlgn="base">
              <a:spcBef>
                <a:spcPct val="0"/>
              </a:spcBef>
              <a:spcAft>
                <a:spcPct val="0"/>
              </a:spcAft>
            </a:pPr>
            <a:r>
              <a:rPr lang="hu-HU" sz="1600" b="1" dirty="0">
                <a:solidFill>
                  <a:srgbClr val="555F19"/>
                </a:solidFill>
              </a:rPr>
              <a:t>A Pénztár </a:t>
            </a:r>
            <a:r>
              <a:rPr lang="hu-HU" sz="1600" b="1" dirty="0" smtClean="0">
                <a:solidFill>
                  <a:srgbClr val="555F19"/>
                </a:solidFill>
              </a:rPr>
              <a:t>kommunikációs csatornái folyamatosan bővülnek! </a:t>
            </a:r>
          </a:p>
          <a:p>
            <a:pPr algn="just" defTabSz="457200" fontAlgn="base">
              <a:spcBef>
                <a:spcPts val="600"/>
              </a:spcBef>
              <a:spcAft>
                <a:spcPct val="0"/>
              </a:spcAft>
            </a:pPr>
            <a:r>
              <a:rPr lang="hu-HU" sz="1600" dirty="0" smtClean="0">
                <a:solidFill>
                  <a:srgbClr val="555F19"/>
                </a:solidFill>
              </a:rPr>
              <a:t>A </a:t>
            </a:r>
            <a:r>
              <a:rPr lang="hu-HU" sz="1600" dirty="0">
                <a:solidFill>
                  <a:srgbClr val="555F19"/>
                </a:solidFill>
              </a:rPr>
              <a:t>hagyományos nyomtatott tájékozató anyagokon és sajtómegjelenéseken túl egyre nagyobb hangsúlyt </a:t>
            </a:r>
            <a:r>
              <a:rPr lang="hu-HU" sz="1600" dirty="0" smtClean="0">
                <a:solidFill>
                  <a:srgbClr val="555F19"/>
                </a:solidFill>
              </a:rPr>
              <a:t>fektetünk </a:t>
            </a:r>
            <a:r>
              <a:rPr lang="hu-HU" sz="1600" dirty="0">
                <a:solidFill>
                  <a:srgbClr val="555F19"/>
                </a:solidFill>
              </a:rPr>
              <a:t>az online eszközök költséghatékony lehetőségeinek kihasználására! Internetes tagi portálunkon keresztül pedig </a:t>
            </a:r>
            <a:r>
              <a:rPr lang="hu-HU" sz="1600" dirty="0" smtClean="0">
                <a:solidFill>
                  <a:srgbClr val="555F19"/>
                </a:solidFill>
              </a:rPr>
              <a:t>törekszünk </a:t>
            </a:r>
            <a:r>
              <a:rPr lang="hu-HU" sz="1600" dirty="0">
                <a:solidFill>
                  <a:srgbClr val="555F19"/>
                </a:solidFill>
              </a:rPr>
              <a:t>tagjaink </a:t>
            </a:r>
            <a:r>
              <a:rPr lang="hu-HU" sz="1600" dirty="0" smtClean="0">
                <a:solidFill>
                  <a:srgbClr val="555F19"/>
                </a:solidFill>
              </a:rPr>
              <a:t>személyre </a:t>
            </a:r>
            <a:r>
              <a:rPr lang="hu-HU" sz="1600" dirty="0">
                <a:solidFill>
                  <a:srgbClr val="555F19"/>
                </a:solidFill>
              </a:rPr>
              <a:t>szabott kiszolgálására. </a:t>
            </a:r>
            <a:r>
              <a:rPr lang="hu-HU" sz="1600" dirty="0" smtClean="0">
                <a:solidFill>
                  <a:srgbClr val="555F19"/>
                </a:solidFill>
              </a:rPr>
              <a:t>„Egyedi” és „különleges” események: gyors reakció képesség fejlesztése</a:t>
            </a:r>
            <a:endParaRPr lang="hu-HU" sz="1600" dirty="0">
              <a:solidFill>
                <a:srgbClr val="555F19"/>
              </a:solidFill>
            </a:endParaRPr>
          </a:p>
        </p:txBody>
      </p:sp>
      <p:sp>
        <p:nvSpPr>
          <p:cNvPr id="9" name="Téglalap 8"/>
          <p:cNvSpPr/>
          <p:nvPr/>
        </p:nvSpPr>
        <p:spPr>
          <a:xfrm>
            <a:off x="5076056" y="6885384"/>
            <a:ext cx="1080120" cy="459432"/>
          </a:xfrm>
          <a:prstGeom prst="rect">
            <a:avLst/>
          </a:prstGeom>
          <a:solidFill>
            <a:srgbClr val="F0F0F0"/>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17223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647700" y="2492375"/>
            <a:ext cx="8229600" cy="1143000"/>
          </a:xfrm>
        </p:spPr>
        <p:txBody>
          <a:bodyPr/>
          <a:lstStyle/>
          <a:p>
            <a:pPr eaLnBrk="1" hangingPunct="1"/>
            <a:r>
              <a:rPr lang="hu-HU" altLang="hu-HU" sz="3200" b="1" dirty="0" smtClean="0">
                <a:solidFill>
                  <a:srgbClr val="939B1B"/>
                </a:solidFill>
                <a:latin typeface="Gill Sans MT" panose="020B0502020104020203" pitchFamily="34" charset="-18"/>
              </a:rPr>
              <a:t>Kik vagyunk ?</a:t>
            </a: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spTree>
    <p:extLst>
      <p:ext uri="{BB962C8B-B14F-4D97-AF65-F5344CB8AC3E}">
        <p14:creationId xmlns:p14="http://schemas.microsoft.com/office/powerpoint/2010/main" val="1895603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grpSp>
        <p:nvGrpSpPr>
          <p:cNvPr id="11" name="Csoportba foglalás 10"/>
          <p:cNvGrpSpPr/>
          <p:nvPr/>
        </p:nvGrpSpPr>
        <p:grpSpPr>
          <a:xfrm>
            <a:off x="1403648" y="260648"/>
            <a:ext cx="7124194" cy="792087"/>
            <a:chOff x="3482" y="0"/>
            <a:chExt cx="7124194" cy="792087"/>
          </a:xfrm>
        </p:grpSpPr>
        <p:sp>
          <p:nvSpPr>
            <p:cNvPr id="12" name="Sávnyíl 11"/>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smtClean="0">
                  <a:latin typeface="Gill Sans MT" pitchFamily="34" charset="-18"/>
                </a:rPr>
                <a:t>Kommunikáció – Hagyományos csatornák</a:t>
              </a:r>
              <a:endParaRPr lang="hu-HU" sz="2400" kern="1200" dirty="0">
                <a:latin typeface="Gill Sans MT" pitchFamily="34" charset="-18"/>
              </a:endParaRPr>
            </a:p>
          </p:txBody>
        </p:sp>
      </p:grpSp>
      <p:sp>
        <p:nvSpPr>
          <p:cNvPr id="6" name="Szövegdoboz 5"/>
          <p:cNvSpPr txBox="1"/>
          <p:nvPr/>
        </p:nvSpPr>
        <p:spPr>
          <a:xfrm>
            <a:off x="323528" y="1353542"/>
            <a:ext cx="8657729" cy="923330"/>
          </a:xfrm>
          <a:prstGeom prst="rect">
            <a:avLst/>
          </a:prstGeom>
          <a:noFill/>
        </p:spPr>
        <p:txBody>
          <a:bodyPr wrap="square" rtlCol="0">
            <a:spAutoFit/>
          </a:bodyPr>
          <a:lstStyle/>
          <a:p>
            <a:pPr algn="just" defTabSz="457200" fontAlgn="base">
              <a:spcBef>
                <a:spcPct val="0"/>
              </a:spcBef>
              <a:spcAft>
                <a:spcPct val="0"/>
              </a:spcAft>
            </a:pPr>
            <a:r>
              <a:rPr lang="hu-HU" dirty="0" smtClean="0">
                <a:solidFill>
                  <a:srgbClr val="555F19"/>
                </a:solidFill>
              </a:rPr>
              <a:t>A Pénztár rendszeresen hagyományos, írott formában is tájékoztatást nyújt pénztártagjai részére. </a:t>
            </a:r>
            <a:r>
              <a:rPr lang="hu-HU" dirty="0">
                <a:solidFill>
                  <a:srgbClr val="555F19"/>
                </a:solidFill>
              </a:rPr>
              <a:t>A</a:t>
            </a:r>
            <a:r>
              <a:rPr lang="hu-HU" dirty="0" smtClean="0">
                <a:solidFill>
                  <a:srgbClr val="555F19"/>
                </a:solidFill>
              </a:rPr>
              <a:t> jövőben a Pénztár próbál egyre inkább az olcsóbb és hatékonyabb online csatornák felé orientálódni.</a:t>
            </a:r>
            <a:endParaRPr lang="hu-HU" dirty="0">
              <a:solidFill>
                <a:srgbClr val="555F19"/>
              </a:solidFill>
            </a:endParaRPr>
          </a:p>
        </p:txBody>
      </p:sp>
      <p:sp>
        <p:nvSpPr>
          <p:cNvPr id="9" name="Téglalap 8"/>
          <p:cNvSpPr/>
          <p:nvPr/>
        </p:nvSpPr>
        <p:spPr>
          <a:xfrm>
            <a:off x="5076056" y="6885384"/>
            <a:ext cx="1080120" cy="459432"/>
          </a:xfrm>
          <a:prstGeom prst="rect">
            <a:avLst/>
          </a:prstGeom>
          <a:solidFill>
            <a:srgbClr val="F0F0F0"/>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4716016" y="2109043"/>
            <a:ext cx="4320480" cy="2616101"/>
          </a:xfrm>
          <a:prstGeom prst="rect">
            <a:avLst/>
          </a:prstGeom>
          <a:noFill/>
        </p:spPr>
        <p:txBody>
          <a:bodyPr wrap="square" rtlCol="0">
            <a:spAutoFit/>
          </a:bodyPr>
          <a:lstStyle/>
          <a:p>
            <a:pPr defTabSz="457200" fontAlgn="base">
              <a:spcBef>
                <a:spcPct val="0"/>
              </a:spcBef>
              <a:spcAft>
                <a:spcPts val="600"/>
              </a:spcAft>
            </a:pPr>
            <a:r>
              <a:rPr lang="hu-HU" b="1" dirty="0">
                <a:solidFill>
                  <a:srgbClr val="555F19"/>
                </a:solidFill>
              </a:rPr>
              <a:t>Tagi tájékoztató </a:t>
            </a:r>
            <a:r>
              <a:rPr lang="hu-HU" b="1" dirty="0" smtClean="0">
                <a:solidFill>
                  <a:srgbClr val="555F19"/>
                </a:solidFill>
              </a:rPr>
              <a:t>levelek</a:t>
            </a:r>
          </a:p>
          <a:p>
            <a:pPr defTabSz="457200" fontAlgn="base">
              <a:spcBef>
                <a:spcPts val="600"/>
              </a:spcBef>
              <a:spcAft>
                <a:spcPct val="0"/>
              </a:spcAft>
            </a:pPr>
            <a:r>
              <a:rPr lang="hu-HU" dirty="0" smtClean="0">
                <a:solidFill>
                  <a:srgbClr val="555F19"/>
                </a:solidFill>
              </a:rPr>
              <a:t>- az </a:t>
            </a:r>
            <a:r>
              <a:rPr lang="hu-HU" dirty="0">
                <a:solidFill>
                  <a:srgbClr val="555F19"/>
                </a:solidFill>
              </a:rPr>
              <a:t>egyéni </a:t>
            </a:r>
            <a:r>
              <a:rPr lang="hu-HU" dirty="0" smtClean="0">
                <a:solidFill>
                  <a:srgbClr val="555F19"/>
                </a:solidFill>
              </a:rPr>
              <a:t>számlaértesítő mellékleteként</a:t>
            </a:r>
          </a:p>
          <a:p>
            <a:pPr defTabSz="457200" fontAlgn="base">
              <a:spcBef>
                <a:spcPts val="600"/>
              </a:spcBef>
              <a:spcAft>
                <a:spcPct val="0"/>
              </a:spcAft>
            </a:pPr>
            <a:r>
              <a:rPr lang="hu-HU" dirty="0" smtClean="0">
                <a:solidFill>
                  <a:srgbClr val="555F19"/>
                </a:solidFill>
              </a:rPr>
              <a:t>- a </a:t>
            </a:r>
            <a:r>
              <a:rPr lang="hu-HU" dirty="0">
                <a:solidFill>
                  <a:srgbClr val="555F19"/>
                </a:solidFill>
              </a:rPr>
              <a:t>tagsági </a:t>
            </a:r>
            <a:r>
              <a:rPr lang="hu-HU" dirty="0" smtClean="0">
                <a:solidFill>
                  <a:srgbClr val="555F19"/>
                </a:solidFill>
              </a:rPr>
              <a:t>okirat kísérőjeként </a:t>
            </a:r>
          </a:p>
          <a:p>
            <a:pPr defTabSz="457200">
              <a:spcBef>
                <a:spcPts val="600"/>
              </a:spcBef>
            </a:pPr>
            <a:r>
              <a:rPr lang="hu-HU" dirty="0" smtClean="0">
                <a:solidFill>
                  <a:srgbClr val="555F19"/>
                </a:solidFill>
              </a:rPr>
              <a:t>- </a:t>
            </a:r>
            <a:r>
              <a:rPr lang="hu-HU" dirty="0">
                <a:solidFill>
                  <a:srgbClr val="555F19"/>
                </a:solidFill>
              </a:rPr>
              <a:t>k</a:t>
            </a:r>
            <a:r>
              <a:rPr lang="hu-HU" dirty="0" smtClean="0">
                <a:solidFill>
                  <a:srgbClr val="555F19"/>
                </a:solidFill>
              </a:rPr>
              <a:t>ülönleges események alkalmával</a:t>
            </a:r>
          </a:p>
          <a:p>
            <a:pPr defTabSz="457200"/>
            <a:endParaRPr lang="hu-HU" dirty="0" smtClean="0">
              <a:solidFill>
                <a:srgbClr val="555F19"/>
              </a:solidFill>
            </a:endParaRPr>
          </a:p>
          <a:p>
            <a:pPr defTabSz="457200"/>
            <a:r>
              <a:rPr lang="hu-HU" dirty="0" smtClean="0">
                <a:solidFill>
                  <a:srgbClr val="555F19"/>
                </a:solidFill>
              </a:rPr>
              <a:t>Költség és ügyfélelérés szempontjából alacsony hatékonyságú kommunikációs csatorna.</a:t>
            </a:r>
            <a:endParaRPr lang="hu-HU" sz="1400" dirty="0">
              <a:solidFill>
                <a:prstClr val="black"/>
              </a:solidFill>
              <a:latin typeface="Arial" pitchFamily="34" charset="0"/>
            </a:endParaRPr>
          </a:p>
        </p:txBody>
      </p:sp>
      <p:sp>
        <p:nvSpPr>
          <p:cNvPr id="15" name="Szövegdoboz 14"/>
          <p:cNvSpPr txBox="1"/>
          <p:nvPr/>
        </p:nvSpPr>
        <p:spPr>
          <a:xfrm>
            <a:off x="331861" y="2902292"/>
            <a:ext cx="4320853" cy="3046988"/>
          </a:xfrm>
          <a:prstGeom prst="rect">
            <a:avLst/>
          </a:prstGeom>
          <a:noFill/>
        </p:spPr>
        <p:txBody>
          <a:bodyPr wrap="square" rtlCol="0">
            <a:spAutoFit/>
          </a:bodyPr>
          <a:lstStyle>
            <a:defPPr>
              <a:defRPr lang="hu-HU"/>
            </a:defPPr>
            <a:lvl1pPr algn="ctr" defTabSz="457200">
              <a:defRPr>
                <a:solidFill>
                  <a:srgbClr val="555F19"/>
                </a:solidFill>
              </a:defRPr>
            </a:lvl1pPr>
          </a:lstStyle>
          <a:p>
            <a:pPr>
              <a:spcBef>
                <a:spcPts val="0"/>
              </a:spcBef>
              <a:spcAft>
                <a:spcPts val="600"/>
              </a:spcAft>
            </a:pPr>
            <a:r>
              <a:rPr lang="hu-HU" b="1" dirty="0"/>
              <a:t>Nyomtatott sajtómegjelenések</a:t>
            </a:r>
          </a:p>
          <a:p>
            <a:pPr marL="285750" indent="-285750" algn="l">
              <a:spcBef>
                <a:spcPts val="600"/>
              </a:spcBef>
              <a:buFontTx/>
              <a:buChar char="-"/>
            </a:pPr>
            <a:r>
              <a:rPr lang="hu-HU" dirty="0" smtClean="0"/>
              <a:t>Atomerőmű újság</a:t>
            </a:r>
          </a:p>
          <a:p>
            <a:pPr marL="285750" indent="-285750" algn="l">
              <a:spcBef>
                <a:spcPts val="600"/>
              </a:spcBef>
              <a:buFontTx/>
              <a:buChar char="-"/>
            </a:pPr>
            <a:r>
              <a:rPr lang="hu-HU" dirty="0" smtClean="0"/>
              <a:t>Forró Drót</a:t>
            </a:r>
          </a:p>
          <a:p>
            <a:pPr marL="285750" indent="-285750" algn="l">
              <a:spcBef>
                <a:spcPts val="600"/>
              </a:spcBef>
              <a:buFontTx/>
              <a:buChar char="-"/>
            </a:pPr>
            <a:r>
              <a:rPr lang="hu-HU" dirty="0" err="1" smtClean="0"/>
              <a:t>Mavír</a:t>
            </a:r>
            <a:r>
              <a:rPr lang="hu-HU" dirty="0" smtClean="0"/>
              <a:t> Magazin</a:t>
            </a:r>
          </a:p>
          <a:p>
            <a:pPr marL="285750" indent="-285750" algn="l">
              <a:spcBef>
                <a:spcPts val="600"/>
              </a:spcBef>
              <a:spcAft>
                <a:spcPts val="600"/>
              </a:spcAft>
              <a:buFontTx/>
              <a:buChar char="-"/>
            </a:pPr>
            <a:r>
              <a:rPr lang="hu-HU" dirty="0" err="1" smtClean="0"/>
              <a:t>Padosz</a:t>
            </a:r>
            <a:r>
              <a:rPr lang="hu-HU" dirty="0" smtClean="0"/>
              <a:t> </a:t>
            </a:r>
            <a:endParaRPr lang="hu-HU" dirty="0"/>
          </a:p>
          <a:p>
            <a:pPr algn="l"/>
            <a:r>
              <a:rPr lang="hu-HU" dirty="0" smtClean="0"/>
              <a:t>Az ágazati dolgozók széles körében elérhető megjelenési forma, mely aktualitásokat és a pénztártagok felmerült kérdéseit dolgozza fel.</a:t>
            </a:r>
            <a:endParaRPr lang="hu-HU" dirty="0"/>
          </a:p>
        </p:txBody>
      </p:sp>
      <p:pic>
        <p:nvPicPr>
          <p:cNvPr id="16" name="Kép 15"/>
          <p:cNvPicPr>
            <a:picLocks noChangeAspect="1"/>
          </p:cNvPicPr>
          <p:nvPr/>
        </p:nvPicPr>
        <p:blipFill>
          <a:blip r:embed="rId2"/>
          <a:stretch>
            <a:fillRect/>
          </a:stretch>
        </p:blipFill>
        <p:spPr>
          <a:xfrm>
            <a:off x="4932040" y="4725144"/>
            <a:ext cx="3456384" cy="1650454"/>
          </a:xfrm>
          <a:prstGeom prst="rect">
            <a:avLst/>
          </a:prstGeom>
        </p:spPr>
      </p:pic>
    </p:spTree>
    <p:extLst>
      <p:ext uri="{BB962C8B-B14F-4D97-AF65-F5344CB8AC3E}">
        <p14:creationId xmlns:p14="http://schemas.microsoft.com/office/powerpoint/2010/main" val="3921497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024" y="5805264"/>
            <a:ext cx="1659970" cy="617978"/>
          </a:xfrm>
          <a:prstGeom prst="rect">
            <a:avLst/>
          </a:prstGeom>
        </p:spPr>
      </p:pic>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grpSp>
        <p:nvGrpSpPr>
          <p:cNvPr id="11" name="Csoportba foglalás 10"/>
          <p:cNvGrpSpPr/>
          <p:nvPr/>
        </p:nvGrpSpPr>
        <p:grpSpPr>
          <a:xfrm>
            <a:off x="1403648" y="260648"/>
            <a:ext cx="7124194" cy="792087"/>
            <a:chOff x="3482" y="0"/>
            <a:chExt cx="7124194" cy="792087"/>
          </a:xfrm>
        </p:grpSpPr>
        <p:sp>
          <p:nvSpPr>
            <p:cNvPr id="12" name="Sávnyíl 11"/>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smtClean="0">
                  <a:latin typeface="Gill Sans MT" pitchFamily="34" charset="-18"/>
                </a:rPr>
                <a:t>Kommunikáció – Elektronikus csatornák</a:t>
              </a:r>
              <a:endParaRPr lang="hu-HU" sz="2400" kern="1200" dirty="0">
                <a:latin typeface="Gill Sans MT" pitchFamily="34" charset="-18"/>
              </a:endParaRPr>
            </a:p>
          </p:txBody>
        </p:sp>
      </p:grpSp>
      <p:sp>
        <p:nvSpPr>
          <p:cNvPr id="6" name="Szövegdoboz 5"/>
          <p:cNvSpPr txBox="1"/>
          <p:nvPr/>
        </p:nvSpPr>
        <p:spPr>
          <a:xfrm>
            <a:off x="323850" y="1412776"/>
            <a:ext cx="8657729" cy="1200329"/>
          </a:xfrm>
          <a:prstGeom prst="rect">
            <a:avLst/>
          </a:prstGeom>
          <a:noFill/>
        </p:spPr>
        <p:txBody>
          <a:bodyPr wrap="square" rtlCol="0">
            <a:spAutoFit/>
          </a:bodyPr>
          <a:lstStyle/>
          <a:p>
            <a:pPr algn="just" defTabSz="457200"/>
            <a:r>
              <a:rPr lang="hu-HU" dirty="0" smtClean="0">
                <a:solidFill>
                  <a:srgbClr val="555F19"/>
                </a:solidFill>
              </a:rPr>
              <a:t>Pénztártagjaink széles </a:t>
            </a:r>
            <a:r>
              <a:rPr lang="hu-HU" dirty="0">
                <a:solidFill>
                  <a:srgbClr val="555F19"/>
                </a:solidFill>
              </a:rPr>
              <a:t>körében elérhető megjelenési </a:t>
            </a:r>
            <a:r>
              <a:rPr lang="hu-HU" dirty="0" smtClean="0">
                <a:solidFill>
                  <a:srgbClr val="555F19"/>
                </a:solidFill>
              </a:rPr>
              <a:t>formák, melyek az általános tájékoztatás mellett lehetőséget ad az aktualitások és a pénztártagokban felmerült kérdésekkel kapcsolatos gyors és hatékony kommunikációra. Ezen eszközeink további fejlesztése alapvető célunk a jövőben is. </a:t>
            </a:r>
            <a:endParaRPr lang="hu-HU" dirty="0">
              <a:solidFill>
                <a:srgbClr val="555F19"/>
              </a:solidFill>
            </a:endParaRPr>
          </a:p>
        </p:txBody>
      </p:sp>
      <p:sp>
        <p:nvSpPr>
          <p:cNvPr id="9" name="Téglalap 8"/>
          <p:cNvSpPr/>
          <p:nvPr/>
        </p:nvSpPr>
        <p:spPr>
          <a:xfrm>
            <a:off x="5076056" y="6885384"/>
            <a:ext cx="1080120" cy="459432"/>
          </a:xfrm>
          <a:prstGeom prst="rect">
            <a:avLst/>
          </a:prstGeom>
          <a:solidFill>
            <a:srgbClr val="F0F0F0"/>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doboz 14"/>
          <p:cNvSpPr txBox="1"/>
          <p:nvPr/>
        </p:nvSpPr>
        <p:spPr>
          <a:xfrm>
            <a:off x="233710" y="2533605"/>
            <a:ext cx="4608511" cy="4462760"/>
          </a:xfrm>
          <a:prstGeom prst="rect">
            <a:avLst/>
          </a:prstGeom>
          <a:noFill/>
        </p:spPr>
        <p:txBody>
          <a:bodyPr wrap="square" rtlCol="0">
            <a:spAutoFit/>
          </a:bodyPr>
          <a:lstStyle>
            <a:defPPr>
              <a:defRPr lang="hu-HU"/>
            </a:defPPr>
            <a:lvl1pPr algn="ctr" defTabSz="457200">
              <a:defRPr>
                <a:solidFill>
                  <a:srgbClr val="555F19"/>
                </a:solidFill>
              </a:defRPr>
            </a:lvl1pPr>
          </a:lstStyle>
          <a:p>
            <a:pPr marL="285750" indent="-285750" algn="l">
              <a:spcBef>
                <a:spcPts val="600"/>
              </a:spcBef>
              <a:buFontTx/>
              <a:buChar char="-"/>
            </a:pPr>
            <a:endParaRPr lang="hu-HU" dirty="0" smtClean="0"/>
          </a:p>
          <a:p>
            <a:pPr marL="285750" indent="-285750" algn="l">
              <a:spcBef>
                <a:spcPts val="600"/>
              </a:spcBef>
              <a:buFontTx/>
              <a:buChar char="-"/>
            </a:pPr>
            <a:r>
              <a:rPr lang="hu-HU" dirty="0" smtClean="0"/>
              <a:t>Pannonia Honlap – Hírek  </a:t>
            </a:r>
          </a:p>
          <a:p>
            <a:pPr marL="285750" indent="-285750" algn="l">
              <a:spcBef>
                <a:spcPts val="600"/>
              </a:spcBef>
              <a:buFontTx/>
              <a:buChar char="-"/>
            </a:pPr>
            <a:endParaRPr lang="hu-HU" dirty="0" smtClean="0"/>
          </a:p>
          <a:p>
            <a:pPr marL="285750" indent="-285750" algn="l">
              <a:spcBef>
                <a:spcPts val="600"/>
              </a:spcBef>
              <a:buFontTx/>
              <a:buChar char="-"/>
            </a:pPr>
            <a:endParaRPr lang="hu-HU" dirty="0" smtClean="0"/>
          </a:p>
          <a:p>
            <a:pPr marL="285750" indent="-285750" algn="l">
              <a:spcBef>
                <a:spcPts val="600"/>
              </a:spcBef>
              <a:buFontTx/>
              <a:buChar char="-"/>
            </a:pPr>
            <a:endParaRPr lang="hu-HU" dirty="0" smtClean="0"/>
          </a:p>
          <a:p>
            <a:pPr marL="285750" indent="-285750" algn="l">
              <a:spcBef>
                <a:spcPts val="600"/>
              </a:spcBef>
              <a:buFontTx/>
              <a:buChar char="-"/>
            </a:pPr>
            <a:r>
              <a:rPr lang="hu-HU" dirty="0" smtClean="0"/>
              <a:t>Elektronikus hírlevelek</a:t>
            </a:r>
          </a:p>
          <a:p>
            <a:pPr marL="285750" indent="-285750" algn="l">
              <a:spcBef>
                <a:spcPts val="600"/>
              </a:spcBef>
              <a:buFontTx/>
              <a:buChar char="-"/>
            </a:pPr>
            <a:r>
              <a:rPr lang="hu-HU" dirty="0" smtClean="0"/>
              <a:t>Munkáltató intranet (Paks, OVIT)</a:t>
            </a:r>
          </a:p>
          <a:p>
            <a:pPr marL="285750" indent="-285750" algn="l">
              <a:spcBef>
                <a:spcPts val="600"/>
              </a:spcBef>
              <a:buFontTx/>
              <a:buChar char="-"/>
            </a:pPr>
            <a:endParaRPr lang="hu-HU" dirty="0" smtClean="0"/>
          </a:p>
          <a:p>
            <a:pPr marL="285750" indent="-285750" algn="l">
              <a:spcBef>
                <a:spcPts val="600"/>
              </a:spcBef>
              <a:buFontTx/>
              <a:buChar char="-"/>
            </a:pPr>
            <a:endParaRPr lang="hu-HU" dirty="0" smtClean="0"/>
          </a:p>
          <a:p>
            <a:pPr marL="285750" indent="-285750" algn="l">
              <a:spcBef>
                <a:spcPts val="600"/>
              </a:spcBef>
              <a:buFontTx/>
              <a:buChar char="-"/>
            </a:pPr>
            <a:endParaRPr lang="hu-HU" dirty="0" smtClean="0"/>
          </a:p>
          <a:p>
            <a:pPr marL="285750" indent="-285750" algn="l">
              <a:spcBef>
                <a:spcPts val="600"/>
              </a:spcBef>
              <a:buFontTx/>
              <a:buChar char="-"/>
            </a:pPr>
            <a:r>
              <a:rPr lang="hu-HU" dirty="0" err="1" smtClean="0"/>
              <a:t>Facebook</a:t>
            </a:r>
            <a:r>
              <a:rPr lang="hu-HU" dirty="0" smtClean="0"/>
              <a:t> profil</a:t>
            </a:r>
          </a:p>
          <a:p>
            <a:pPr algn="l"/>
            <a:endParaRPr lang="hu-HU" dirty="0" smtClean="0"/>
          </a:p>
          <a:p>
            <a:pPr algn="l"/>
            <a:endParaRPr lang="hu-HU" dirty="0"/>
          </a:p>
        </p:txBody>
      </p:sp>
      <p:sp>
        <p:nvSpPr>
          <p:cNvPr id="8" name="Ellipszis 7"/>
          <p:cNvSpPr/>
          <p:nvPr/>
        </p:nvSpPr>
        <p:spPr>
          <a:xfrm>
            <a:off x="3393397" y="2701288"/>
            <a:ext cx="1827505" cy="81724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t>Havi átlag két megjelenés</a:t>
            </a:r>
          </a:p>
        </p:txBody>
      </p:sp>
      <p:sp>
        <p:nvSpPr>
          <p:cNvPr id="16" name="Ellipszis 15"/>
          <p:cNvSpPr/>
          <p:nvPr/>
        </p:nvSpPr>
        <p:spPr>
          <a:xfrm>
            <a:off x="4499992" y="4221088"/>
            <a:ext cx="2750054"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sz="1600" dirty="0" smtClean="0"/>
              <a:t>Közel 13.000 regisztrált e-mail cím</a:t>
            </a:r>
          </a:p>
        </p:txBody>
      </p:sp>
      <p:sp>
        <p:nvSpPr>
          <p:cNvPr id="17" name="Ellipszis 16"/>
          <p:cNvSpPr/>
          <p:nvPr/>
        </p:nvSpPr>
        <p:spPr>
          <a:xfrm>
            <a:off x="5342159" y="2375725"/>
            <a:ext cx="2915581"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t>Aktualitások, hírek, meghívók, beszámolók</a:t>
            </a:r>
          </a:p>
        </p:txBody>
      </p:sp>
      <p:sp>
        <p:nvSpPr>
          <p:cNvPr id="18" name="Ellipszis 17"/>
          <p:cNvSpPr/>
          <p:nvPr/>
        </p:nvSpPr>
        <p:spPr>
          <a:xfrm>
            <a:off x="2105366" y="5150446"/>
            <a:ext cx="22043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t>Folyamatos megosztások, érdekességek</a:t>
            </a:r>
          </a:p>
        </p:txBody>
      </p:sp>
      <p:sp>
        <p:nvSpPr>
          <p:cNvPr id="19" name="Ellipszis 18"/>
          <p:cNvSpPr/>
          <p:nvPr/>
        </p:nvSpPr>
        <p:spPr>
          <a:xfrm>
            <a:off x="4369203" y="5505205"/>
            <a:ext cx="1876821"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t>Egyre bővülő követői kör</a:t>
            </a:r>
          </a:p>
        </p:txBody>
      </p:sp>
      <p:sp>
        <p:nvSpPr>
          <p:cNvPr id="20" name="Ellipszis 19"/>
          <p:cNvSpPr/>
          <p:nvPr/>
        </p:nvSpPr>
        <p:spPr>
          <a:xfrm>
            <a:off x="6072496" y="3456437"/>
            <a:ext cx="2897621" cy="8542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sz="1600" dirty="0" smtClean="0"/>
              <a:t>Fontosabb változások, tájékoztatók, akciók</a:t>
            </a:r>
          </a:p>
        </p:txBody>
      </p:sp>
      <p:sp>
        <p:nvSpPr>
          <p:cNvPr id="21" name="Ellipszis 20"/>
          <p:cNvSpPr/>
          <p:nvPr/>
        </p:nvSpPr>
        <p:spPr>
          <a:xfrm>
            <a:off x="6553129" y="4890864"/>
            <a:ext cx="2635944"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t>Az aktivitás további erősítése tervezett!!</a:t>
            </a:r>
          </a:p>
        </p:txBody>
      </p:sp>
      <p:sp>
        <p:nvSpPr>
          <p:cNvPr id="22" name="Ellipszis 21"/>
          <p:cNvSpPr/>
          <p:nvPr/>
        </p:nvSpPr>
        <p:spPr>
          <a:xfrm>
            <a:off x="2843808" y="3573016"/>
            <a:ext cx="2088553"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sz="1600" dirty="0" smtClean="0"/>
              <a:t>Kiküldés évi 4-5 alkalommal</a:t>
            </a:r>
          </a:p>
        </p:txBody>
      </p:sp>
    </p:spTree>
    <p:extLst>
      <p:ext uri="{BB962C8B-B14F-4D97-AF65-F5344CB8AC3E}">
        <p14:creationId xmlns:p14="http://schemas.microsoft.com/office/powerpoint/2010/main" val="2480341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églalap 18"/>
          <p:cNvSpPr/>
          <p:nvPr/>
        </p:nvSpPr>
        <p:spPr>
          <a:xfrm>
            <a:off x="3270324" y="3045811"/>
            <a:ext cx="5664720" cy="33009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hu-HU"/>
          </a:p>
        </p:txBody>
      </p:sp>
      <p:pic>
        <p:nvPicPr>
          <p:cNvPr id="4" name="Kép 3"/>
          <p:cNvPicPr>
            <a:picLocks noChangeAspect="1"/>
          </p:cNvPicPr>
          <p:nvPr/>
        </p:nvPicPr>
        <p:blipFill>
          <a:blip r:embed="rId3"/>
          <a:stretch>
            <a:fillRect/>
          </a:stretch>
        </p:blipFill>
        <p:spPr>
          <a:xfrm>
            <a:off x="3520502" y="3286261"/>
            <a:ext cx="5112790" cy="27866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Téglalap 17"/>
          <p:cNvSpPr/>
          <p:nvPr/>
        </p:nvSpPr>
        <p:spPr>
          <a:xfrm>
            <a:off x="89265" y="4653136"/>
            <a:ext cx="3114583" cy="129700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hu-HU"/>
          </a:p>
        </p:txBody>
      </p:sp>
      <p:sp>
        <p:nvSpPr>
          <p:cNvPr id="17" name="Téglalap 16"/>
          <p:cNvSpPr/>
          <p:nvPr/>
        </p:nvSpPr>
        <p:spPr>
          <a:xfrm>
            <a:off x="3429644" y="1196752"/>
            <a:ext cx="5505400" cy="174342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hu-HU"/>
          </a:p>
        </p:txBody>
      </p:sp>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Komplex internetes ügyfélportál</a:t>
              </a:r>
              <a:endParaRPr lang="hu-HU" sz="2800" kern="1200" dirty="0">
                <a:latin typeface="Gill Sans MT" pitchFamily="34" charset="-18"/>
              </a:endParaRPr>
            </a:p>
          </p:txBody>
        </p:sp>
      </p:grpSp>
      <p:sp>
        <p:nvSpPr>
          <p:cNvPr id="11" name="Szövegdoboz 10"/>
          <p:cNvSpPr txBox="1"/>
          <p:nvPr/>
        </p:nvSpPr>
        <p:spPr>
          <a:xfrm>
            <a:off x="75449" y="1565206"/>
            <a:ext cx="3520502" cy="4016484"/>
          </a:xfrm>
          <a:prstGeom prst="rect">
            <a:avLst/>
          </a:prstGeom>
          <a:noFill/>
        </p:spPr>
        <p:txBody>
          <a:bodyPr wrap="square" rtlCol="0">
            <a:spAutoFit/>
          </a:bodyPr>
          <a:lstStyle/>
          <a:p>
            <a:pPr marL="177800" indent="-177800">
              <a:spcBef>
                <a:spcPts val="600"/>
              </a:spcBef>
              <a:buFont typeface="Wingdings" panose="05000000000000000000" pitchFamily="2" charset="2"/>
              <a:buChar char="Ø"/>
            </a:pPr>
            <a:r>
              <a:rPr lang="hu-HU" sz="1600" dirty="0" smtClean="0">
                <a:solidFill>
                  <a:srgbClr val="555F19"/>
                </a:solidFill>
              </a:rPr>
              <a:t>Adat és számlaforgalom lekérdezés</a:t>
            </a:r>
          </a:p>
          <a:p>
            <a:pPr marL="177800" indent="-177800">
              <a:spcBef>
                <a:spcPts val="600"/>
              </a:spcBef>
              <a:buFont typeface="Wingdings" panose="05000000000000000000" pitchFamily="2" charset="2"/>
              <a:buChar char="Ø"/>
            </a:pPr>
            <a:r>
              <a:rPr lang="hu-HU" sz="1600" dirty="0" smtClean="0">
                <a:solidFill>
                  <a:srgbClr val="555F19"/>
                </a:solidFill>
              </a:rPr>
              <a:t>Aktuális tőke, hozam, egyenleg megtekintés</a:t>
            </a:r>
          </a:p>
          <a:p>
            <a:pPr marL="177800" indent="-177800">
              <a:spcBef>
                <a:spcPts val="600"/>
              </a:spcBef>
              <a:buFont typeface="Wingdings" panose="05000000000000000000" pitchFamily="2" charset="2"/>
              <a:buChar char="Ø"/>
            </a:pPr>
            <a:r>
              <a:rPr lang="hu-HU" sz="1600" dirty="0" smtClean="0">
                <a:solidFill>
                  <a:srgbClr val="555F19"/>
                </a:solidFill>
              </a:rPr>
              <a:t>Dokumentumok megtekintése</a:t>
            </a:r>
          </a:p>
          <a:p>
            <a:pPr marL="177800" indent="-177800">
              <a:spcBef>
                <a:spcPts val="600"/>
              </a:spcBef>
              <a:buFont typeface="Wingdings" panose="05000000000000000000" pitchFamily="2" charset="2"/>
              <a:buChar char="Ø"/>
            </a:pPr>
            <a:r>
              <a:rPr lang="hu-HU" sz="1600" dirty="0" smtClean="0">
                <a:solidFill>
                  <a:srgbClr val="555F19"/>
                </a:solidFill>
              </a:rPr>
              <a:t>Cím, elérhetőségek bejelentése, módosítása</a:t>
            </a:r>
          </a:p>
          <a:p>
            <a:pPr marL="177800" indent="-177800">
              <a:spcBef>
                <a:spcPts val="600"/>
              </a:spcBef>
              <a:buFont typeface="Wingdings" panose="05000000000000000000" pitchFamily="2" charset="2"/>
              <a:buChar char="Ø"/>
            </a:pPr>
            <a:r>
              <a:rPr lang="hu-HU" sz="1600" dirty="0" smtClean="0">
                <a:solidFill>
                  <a:srgbClr val="555F19"/>
                </a:solidFill>
              </a:rPr>
              <a:t>Adó-visszatérítésre jogosító befizetések megjelenítése</a:t>
            </a:r>
          </a:p>
          <a:p>
            <a:pPr marL="177800" indent="-177800">
              <a:spcBef>
                <a:spcPts val="600"/>
              </a:spcBef>
              <a:buFont typeface="Wingdings" panose="05000000000000000000" pitchFamily="2" charset="2"/>
              <a:buChar char="Ø"/>
            </a:pPr>
            <a:r>
              <a:rPr lang="hu-HU" sz="1600" dirty="0" smtClean="0">
                <a:solidFill>
                  <a:srgbClr val="555F19"/>
                </a:solidFill>
              </a:rPr>
              <a:t>Pénzmosás elleni azonosítottság megjelenítése</a:t>
            </a: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p:txBody>
      </p:sp>
      <p:sp>
        <p:nvSpPr>
          <p:cNvPr id="5" name="Szövegdoboz 4"/>
          <p:cNvSpPr txBox="1"/>
          <p:nvPr/>
        </p:nvSpPr>
        <p:spPr>
          <a:xfrm>
            <a:off x="107504" y="6073551"/>
            <a:ext cx="3207353" cy="307777"/>
          </a:xfrm>
          <a:prstGeom prst="rect">
            <a:avLst/>
          </a:prstGeom>
          <a:noFill/>
        </p:spPr>
        <p:txBody>
          <a:bodyPr wrap="none" rtlCol="0">
            <a:spAutoFit/>
          </a:bodyPr>
          <a:lstStyle/>
          <a:p>
            <a:pPr defTabSz="457200"/>
            <a:r>
              <a:rPr lang="hu-HU" sz="1400" dirty="0" smtClean="0">
                <a:solidFill>
                  <a:srgbClr val="555F19"/>
                </a:solidFill>
              </a:rPr>
              <a:t>http</a:t>
            </a:r>
            <a:r>
              <a:rPr lang="hu-HU" sz="1400" dirty="0">
                <a:solidFill>
                  <a:srgbClr val="555F19"/>
                </a:solidFill>
              </a:rPr>
              <a:t>://</a:t>
            </a:r>
            <a:r>
              <a:rPr lang="hu-HU" sz="1400" dirty="0" smtClean="0">
                <a:solidFill>
                  <a:srgbClr val="555F19"/>
                </a:solidFill>
              </a:rPr>
              <a:t>www.pannonianyp.hu/belepes/tagok</a:t>
            </a:r>
          </a:p>
        </p:txBody>
      </p:sp>
      <p:pic>
        <p:nvPicPr>
          <p:cNvPr id="15" name="Picture 5" descr="F:\Paksi\adójóváírás portá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502" y="1360299"/>
            <a:ext cx="5306302" cy="1420629"/>
          </a:xfrm>
          <a:prstGeom prst="rect">
            <a:avLst/>
          </a:prstGeom>
          <a:noFill/>
          <a:extLst>
            <a:ext uri="{909E8E84-426E-40DD-AFC4-6F175D3DCCD1}">
              <a14:hiddenFill xmlns:a14="http://schemas.microsoft.com/office/drawing/2010/main">
                <a:solidFill>
                  <a:srgbClr val="FFFFFF"/>
                </a:solidFill>
              </a14:hiddenFill>
            </a:ext>
          </a:extLst>
        </p:spPr>
      </p:pic>
      <p:pic>
        <p:nvPicPr>
          <p:cNvPr id="2" name="Kép 1"/>
          <p:cNvPicPr>
            <a:picLocks noChangeAspect="1"/>
          </p:cNvPicPr>
          <p:nvPr/>
        </p:nvPicPr>
        <p:blipFill rotWithShape="1">
          <a:blip r:embed="rId5"/>
          <a:srcRect r="14310"/>
          <a:stretch/>
        </p:blipFill>
        <p:spPr>
          <a:xfrm>
            <a:off x="207177" y="4864579"/>
            <a:ext cx="2852655" cy="940685"/>
          </a:xfrm>
          <a:prstGeom prst="rect">
            <a:avLst/>
          </a:prstGeom>
        </p:spPr>
      </p:pic>
      <p:sp>
        <p:nvSpPr>
          <p:cNvPr id="20" name="Téglalap 19"/>
          <p:cNvSpPr/>
          <p:nvPr/>
        </p:nvSpPr>
        <p:spPr>
          <a:xfrm>
            <a:off x="3595951" y="3429000"/>
            <a:ext cx="904041" cy="14401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spTree>
    <p:extLst>
      <p:ext uri="{BB962C8B-B14F-4D97-AF65-F5344CB8AC3E}">
        <p14:creationId xmlns:p14="http://schemas.microsoft.com/office/powerpoint/2010/main" val="27697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938418"/>
              </p:ext>
            </p:extLst>
          </p:nvPr>
        </p:nvGraphicFramePr>
        <p:xfrm>
          <a:off x="3995936" y="2318396"/>
          <a:ext cx="52565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grpSp>
        <p:nvGrpSpPr>
          <p:cNvPr id="11" name="Csoportba foglalás 10"/>
          <p:cNvGrpSpPr/>
          <p:nvPr/>
        </p:nvGrpSpPr>
        <p:grpSpPr>
          <a:xfrm>
            <a:off x="1403648" y="260648"/>
            <a:ext cx="7124194" cy="792087"/>
            <a:chOff x="3482" y="0"/>
            <a:chExt cx="7124194" cy="792087"/>
          </a:xfrm>
        </p:grpSpPr>
        <p:sp>
          <p:nvSpPr>
            <p:cNvPr id="12" name="Sávnyíl 11"/>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smtClean="0">
                  <a:latin typeface="Gill Sans MT" pitchFamily="34" charset="-18"/>
                </a:rPr>
                <a:t>Kommunikáció – Személyes találkozók</a:t>
              </a:r>
              <a:endParaRPr lang="hu-HU" sz="2400" kern="1200" dirty="0">
                <a:latin typeface="Gill Sans MT" pitchFamily="34" charset="-18"/>
              </a:endParaRPr>
            </a:p>
          </p:txBody>
        </p:sp>
      </p:grpSp>
      <p:sp>
        <p:nvSpPr>
          <p:cNvPr id="6" name="Szövegdoboz 5"/>
          <p:cNvSpPr txBox="1"/>
          <p:nvPr/>
        </p:nvSpPr>
        <p:spPr>
          <a:xfrm>
            <a:off x="323850" y="1340768"/>
            <a:ext cx="8657729" cy="923330"/>
          </a:xfrm>
          <a:prstGeom prst="rect">
            <a:avLst/>
          </a:prstGeom>
          <a:noFill/>
        </p:spPr>
        <p:txBody>
          <a:bodyPr wrap="square" rtlCol="0">
            <a:spAutoFit/>
          </a:bodyPr>
          <a:lstStyle/>
          <a:p>
            <a:pPr algn="just" defTabSz="457200"/>
            <a:r>
              <a:rPr lang="hu-HU" dirty="0" smtClean="0">
                <a:solidFill>
                  <a:srgbClr val="555F19"/>
                </a:solidFill>
              </a:rPr>
              <a:t>A Pénztár törekszik rá, hogy pénztártagjaival személyesen is találkozhasson! Erre kiváló alkalmak a rendes vagy rendkívüli közgyűlések, vagy az egyéb, a munkáltatók, szakszervezetek vagy akár a Pénztár által szervezett rendezvények.</a:t>
            </a:r>
            <a:endParaRPr lang="hu-HU" dirty="0">
              <a:solidFill>
                <a:srgbClr val="555F19"/>
              </a:solidFill>
            </a:endParaRPr>
          </a:p>
        </p:txBody>
      </p:sp>
      <p:sp>
        <p:nvSpPr>
          <p:cNvPr id="9" name="Téglalap 8"/>
          <p:cNvSpPr/>
          <p:nvPr/>
        </p:nvSpPr>
        <p:spPr>
          <a:xfrm>
            <a:off x="5076056" y="6885384"/>
            <a:ext cx="1080120" cy="459432"/>
          </a:xfrm>
          <a:prstGeom prst="rect">
            <a:avLst/>
          </a:prstGeom>
          <a:solidFill>
            <a:srgbClr val="F0F0F0"/>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Lefelé nyíl 13"/>
          <p:cNvSpPr/>
          <p:nvPr/>
        </p:nvSpPr>
        <p:spPr>
          <a:xfrm rot="7226280">
            <a:off x="4481692" y="2685271"/>
            <a:ext cx="253640" cy="186359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hu-HU"/>
          </a:p>
        </p:txBody>
      </p:sp>
      <p:sp>
        <p:nvSpPr>
          <p:cNvPr id="27" name="Lefelé nyíl 26"/>
          <p:cNvSpPr/>
          <p:nvPr/>
        </p:nvSpPr>
        <p:spPr>
          <a:xfrm rot="6852211">
            <a:off x="4344945" y="4269360"/>
            <a:ext cx="253640" cy="116043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hu-HU"/>
          </a:p>
        </p:txBody>
      </p:sp>
      <p:sp>
        <p:nvSpPr>
          <p:cNvPr id="28" name="Lefelé nyíl 27"/>
          <p:cNvSpPr/>
          <p:nvPr/>
        </p:nvSpPr>
        <p:spPr>
          <a:xfrm rot="5400000">
            <a:off x="4229156" y="5658350"/>
            <a:ext cx="253640" cy="432049"/>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hu-HU"/>
          </a:p>
        </p:txBody>
      </p:sp>
      <p:sp>
        <p:nvSpPr>
          <p:cNvPr id="26" name="Ellipszis 25"/>
          <p:cNvSpPr/>
          <p:nvPr/>
        </p:nvSpPr>
        <p:spPr>
          <a:xfrm>
            <a:off x="474108" y="2289645"/>
            <a:ext cx="3240037" cy="121136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t>Beszámolók, tervek elfogadása, személyes találkozó a küldöttekkel pénztártagokkal</a:t>
            </a:r>
            <a:endParaRPr lang="hu-HU" sz="1600" dirty="0"/>
          </a:p>
        </p:txBody>
      </p:sp>
      <p:sp>
        <p:nvSpPr>
          <p:cNvPr id="29" name="Ellipszis 28"/>
          <p:cNvSpPr/>
          <p:nvPr/>
        </p:nvSpPr>
        <p:spPr>
          <a:xfrm>
            <a:off x="106510" y="3703062"/>
            <a:ext cx="3961434" cy="123810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sz="1600" dirty="0" smtClean="0"/>
              <a:t>Közvetlen találkozó az adott munkáltató pénztártagjaival</a:t>
            </a:r>
          </a:p>
          <a:p>
            <a:pPr algn="ctr"/>
            <a:r>
              <a:rPr lang="hu-HU" sz="1600" dirty="0" smtClean="0"/>
              <a:t>Pl.: Paksi Atomerőmű, MOL </a:t>
            </a:r>
            <a:r>
              <a:rPr lang="hu-HU" sz="1600" dirty="0" err="1" smtClean="0"/>
              <a:t>Zrt</a:t>
            </a:r>
            <a:r>
              <a:rPr lang="hu-HU" sz="1600" dirty="0" smtClean="0"/>
              <a:t>. Mátrai Erőmű </a:t>
            </a:r>
            <a:r>
              <a:rPr lang="hu-HU" sz="1600" dirty="0" err="1" smtClean="0"/>
              <a:t>Zrt</a:t>
            </a:r>
            <a:r>
              <a:rPr lang="hu-HU" sz="1600" dirty="0" smtClean="0"/>
              <a:t>., MVM </a:t>
            </a:r>
            <a:r>
              <a:rPr lang="hu-HU" sz="1600" dirty="0" err="1" smtClean="0"/>
              <a:t>Zrt</a:t>
            </a:r>
            <a:r>
              <a:rPr lang="hu-HU" sz="1600" dirty="0" smtClean="0"/>
              <a:t>.</a:t>
            </a:r>
            <a:endParaRPr lang="hu-HU" sz="1600" dirty="0"/>
          </a:p>
        </p:txBody>
      </p:sp>
      <p:sp>
        <p:nvSpPr>
          <p:cNvPr id="31" name="Ellipszis 30"/>
          <p:cNvSpPr/>
          <p:nvPr/>
        </p:nvSpPr>
        <p:spPr>
          <a:xfrm>
            <a:off x="106509" y="5093233"/>
            <a:ext cx="4033442" cy="12285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t>15 és 20 éves születésnap!</a:t>
            </a:r>
          </a:p>
          <a:p>
            <a:pPr algn="ctr"/>
            <a:r>
              <a:rPr lang="hu-HU" sz="1600" dirty="0" smtClean="0"/>
              <a:t>Tervünk, hogy a jövőben megjelenjünk az ágazat sportnapjain, rendezvényein</a:t>
            </a:r>
            <a:endParaRPr lang="hu-HU" sz="1600" dirty="0"/>
          </a:p>
        </p:txBody>
      </p:sp>
    </p:spTree>
    <p:extLst>
      <p:ext uri="{BB962C8B-B14F-4D97-AF65-F5344CB8AC3E}">
        <p14:creationId xmlns:p14="http://schemas.microsoft.com/office/powerpoint/2010/main" val="2106248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grpSp>
        <p:nvGrpSpPr>
          <p:cNvPr id="11" name="Csoportba foglalás 10"/>
          <p:cNvGrpSpPr/>
          <p:nvPr/>
        </p:nvGrpSpPr>
        <p:grpSpPr>
          <a:xfrm>
            <a:off x="1403648" y="260648"/>
            <a:ext cx="7124194" cy="792087"/>
            <a:chOff x="3482" y="0"/>
            <a:chExt cx="7124194" cy="792087"/>
          </a:xfrm>
        </p:grpSpPr>
        <p:sp>
          <p:nvSpPr>
            <p:cNvPr id="12" name="Sávnyíl 11"/>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smtClean="0">
                  <a:latin typeface="Gill Sans MT" pitchFamily="34" charset="-18"/>
                </a:rPr>
                <a:t>Kommunikáció – Év végi dömping I.</a:t>
              </a:r>
              <a:endParaRPr lang="hu-HU" sz="2400" kern="1200" dirty="0">
                <a:latin typeface="Gill Sans MT" pitchFamily="34" charset="-18"/>
              </a:endParaRPr>
            </a:p>
          </p:txBody>
        </p:sp>
      </p:grpSp>
      <p:sp>
        <p:nvSpPr>
          <p:cNvPr id="6" name="Szövegdoboz 5"/>
          <p:cNvSpPr txBox="1"/>
          <p:nvPr/>
        </p:nvSpPr>
        <p:spPr>
          <a:xfrm>
            <a:off x="323528" y="1353542"/>
            <a:ext cx="8657729" cy="3693319"/>
          </a:xfrm>
          <a:prstGeom prst="rect">
            <a:avLst/>
          </a:prstGeom>
          <a:noFill/>
        </p:spPr>
        <p:txBody>
          <a:bodyPr wrap="square" rtlCol="0">
            <a:spAutoFit/>
          </a:bodyPr>
          <a:lstStyle/>
          <a:p>
            <a:pPr marL="285750" indent="-285750" algn="just" defTabSz="457200" fontAlgn="base">
              <a:spcBef>
                <a:spcPct val="0"/>
              </a:spcBef>
              <a:spcAft>
                <a:spcPct val="0"/>
              </a:spcAft>
              <a:buFont typeface="Arial" charset="0"/>
              <a:buChar char="•"/>
            </a:pPr>
            <a:r>
              <a:rPr lang="hu-HU" dirty="0" smtClean="0">
                <a:solidFill>
                  <a:srgbClr val="555F19"/>
                </a:solidFill>
              </a:rPr>
              <a:t>A Pénztárak, és más pénzintézetek életében az utolsó negyedév hagyományosan kommunikációs dömping időszaka. Az adó </a:t>
            </a:r>
            <a:r>
              <a:rPr lang="hu-HU" dirty="0" err="1" smtClean="0">
                <a:solidFill>
                  <a:srgbClr val="555F19"/>
                </a:solidFill>
              </a:rPr>
              <a:t>optimalizációval</a:t>
            </a:r>
            <a:r>
              <a:rPr lang="hu-HU" dirty="0" smtClean="0">
                <a:solidFill>
                  <a:srgbClr val="555F19"/>
                </a:solidFill>
              </a:rPr>
              <a:t> is egybekötött megtakarítás ösztönzés a cél.</a:t>
            </a:r>
          </a:p>
          <a:p>
            <a:pPr marL="285750" indent="-285750" algn="just" defTabSz="457200" fontAlgn="base">
              <a:spcBef>
                <a:spcPct val="0"/>
              </a:spcBef>
              <a:spcAft>
                <a:spcPct val="0"/>
              </a:spcAft>
              <a:buFont typeface="Arial" charset="0"/>
              <a:buChar char="•"/>
            </a:pPr>
            <a:endParaRPr lang="hu-HU" dirty="0">
              <a:solidFill>
                <a:srgbClr val="555F19"/>
              </a:solidFill>
            </a:endParaRPr>
          </a:p>
          <a:p>
            <a:pPr marL="285750" indent="-285750" algn="just" defTabSz="457200" fontAlgn="base">
              <a:spcBef>
                <a:spcPct val="0"/>
              </a:spcBef>
              <a:spcAft>
                <a:spcPct val="0"/>
              </a:spcAft>
              <a:buFont typeface="Arial" charset="0"/>
              <a:buChar char="•"/>
            </a:pPr>
            <a:r>
              <a:rPr lang="hu-HU" b="1" dirty="0" smtClean="0">
                <a:solidFill>
                  <a:srgbClr val="555F19"/>
                </a:solidFill>
              </a:rPr>
              <a:t>A Pannónia is aktívan kihasználja ezt az időszakot. </a:t>
            </a:r>
          </a:p>
          <a:p>
            <a:pPr marL="285750" indent="-285750" algn="just" defTabSz="457200" fontAlgn="base">
              <a:spcBef>
                <a:spcPct val="0"/>
              </a:spcBef>
              <a:spcAft>
                <a:spcPct val="0"/>
              </a:spcAft>
              <a:buFont typeface="Arial" charset="0"/>
              <a:buChar char="•"/>
            </a:pPr>
            <a:endParaRPr lang="hu-HU" dirty="0">
              <a:solidFill>
                <a:srgbClr val="555F19"/>
              </a:solidFill>
            </a:endParaRPr>
          </a:p>
          <a:p>
            <a:pPr marL="285750" indent="-285750" algn="just" defTabSz="457200" fontAlgn="base">
              <a:spcBef>
                <a:spcPct val="0"/>
              </a:spcBef>
              <a:spcAft>
                <a:spcPct val="0"/>
              </a:spcAft>
              <a:buFont typeface="Arial" charset="0"/>
              <a:buChar char="•"/>
            </a:pPr>
            <a:r>
              <a:rPr lang="hu-HU" dirty="0" smtClean="0">
                <a:solidFill>
                  <a:srgbClr val="555F19"/>
                </a:solidFill>
              </a:rPr>
              <a:t>Most már hagyományosnak mondható megtakarítás ösztönző nyereményjáték indítása, folyamatos fejlesztése (lásd később: aktualitások)</a:t>
            </a:r>
          </a:p>
          <a:p>
            <a:pPr marL="285750" indent="-285750" algn="just" defTabSz="457200" fontAlgn="base">
              <a:spcBef>
                <a:spcPct val="0"/>
              </a:spcBef>
              <a:spcAft>
                <a:spcPct val="0"/>
              </a:spcAft>
              <a:buFont typeface="Arial" charset="0"/>
              <a:buChar char="•"/>
            </a:pPr>
            <a:endParaRPr lang="hu-HU" dirty="0">
              <a:solidFill>
                <a:srgbClr val="555F19"/>
              </a:solidFill>
            </a:endParaRPr>
          </a:p>
          <a:p>
            <a:pPr marL="285750" indent="-285750" algn="just" defTabSz="457200" fontAlgn="base">
              <a:spcBef>
                <a:spcPct val="0"/>
              </a:spcBef>
              <a:spcAft>
                <a:spcPct val="0"/>
              </a:spcAft>
              <a:buFont typeface="Arial" charset="0"/>
              <a:buChar char="•"/>
            </a:pPr>
            <a:r>
              <a:rPr lang="hu-HU" b="1" dirty="0" smtClean="0">
                <a:solidFill>
                  <a:srgbClr val="555F19"/>
                </a:solidFill>
              </a:rPr>
              <a:t>Az erős kommunikációs dömping idején még fontosabbá válik a fokozott óvatosság a tagok részéről.  A megsokasodott ajánlatok nagy figyelmet és szelekciós képességet igényelnek.   </a:t>
            </a:r>
          </a:p>
          <a:p>
            <a:pPr marL="285750" indent="-285750" algn="just" defTabSz="457200" fontAlgn="base">
              <a:spcBef>
                <a:spcPct val="0"/>
              </a:spcBef>
              <a:spcAft>
                <a:spcPct val="0"/>
              </a:spcAft>
              <a:buFont typeface="Arial" charset="0"/>
              <a:buChar char="•"/>
            </a:pPr>
            <a:endParaRPr lang="hu-HU" dirty="0" smtClean="0">
              <a:solidFill>
                <a:srgbClr val="555F19"/>
              </a:solidFill>
            </a:endParaRPr>
          </a:p>
        </p:txBody>
      </p:sp>
      <p:sp>
        <p:nvSpPr>
          <p:cNvPr id="9" name="Téglalap 8"/>
          <p:cNvSpPr/>
          <p:nvPr/>
        </p:nvSpPr>
        <p:spPr>
          <a:xfrm>
            <a:off x="5076056" y="6885384"/>
            <a:ext cx="1080120" cy="459432"/>
          </a:xfrm>
          <a:prstGeom prst="rect">
            <a:avLst/>
          </a:prstGeom>
          <a:solidFill>
            <a:srgbClr val="F0F0F0"/>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0757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grpSp>
        <p:nvGrpSpPr>
          <p:cNvPr id="11" name="Csoportba foglalás 10"/>
          <p:cNvGrpSpPr/>
          <p:nvPr/>
        </p:nvGrpSpPr>
        <p:grpSpPr>
          <a:xfrm>
            <a:off x="1403648" y="260648"/>
            <a:ext cx="7124194" cy="792087"/>
            <a:chOff x="3482" y="0"/>
            <a:chExt cx="7124194" cy="792087"/>
          </a:xfrm>
        </p:grpSpPr>
        <p:sp>
          <p:nvSpPr>
            <p:cNvPr id="12" name="Sávnyíl 11"/>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smtClean="0">
                  <a:latin typeface="Gill Sans MT" pitchFamily="34" charset="-18"/>
                </a:rPr>
                <a:t>Kommunikáció – Év végi dömping II.</a:t>
              </a:r>
              <a:endParaRPr lang="hu-HU" sz="2400" kern="1200" dirty="0">
                <a:latin typeface="Gill Sans MT" pitchFamily="34" charset="-18"/>
              </a:endParaRPr>
            </a:p>
          </p:txBody>
        </p:sp>
      </p:grpSp>
      <p:sp>
        <p:nvSpPr>
          <p:cNvPr id="6" name="Szövegdoboz 5"/>
          <p:cNvSpPr txBox="1"/>
          <p:nvPr/>
        </p:nvSpPr>
        <p:spPr>
          <a:xfrm>
            <a:off x="323528" y="1268760"/>
            <a:ext cx="8657729" cy="369332"/>
          </a:xfrm>
          <a:prstGeom prst="rect">
            <a:avLst/>
          </a:prstGeom>
          <a:noFill/>
        </p:spPr>
        <p:txBody>
          <a:bodyPr wrap="square" rtlCol="0">
            <a:spAutoFit/>
          </a:bodyPr>
          <a:lstStyle/>
          <a:p>
            <a:pPr algn="ctr" defTabSz="457200" fontAlgn="base">
              <a:spcBef>
                <a:spcPct val="0"/>
              </a:spcBef>
              <a:spcAft>
                <a:spcPct val="0"/>
              </a:spcAft>
            </a:pPr>
            <a:r>
              <a:rPr lang="hu-HU" b="1" dirty="0" smtClean="0">
                <a:solidFill>
                  <a:srgbClr val="555F19"/>
                </a:solidFill>
              </a:rPr>
              <a:t>Példaeset: </a:t>
            </a:r>
            <a:r>
              <a:rPr lang="hu-HU" dirty="0" smtClean="0">
                <a:solidFill>
                  <a:srgbClr val="555F19"/>
                </a:solidFill>
              </a:rPr>
              <a:t>Egy szemléletes, odafigyelést igénylő példa a dömping időszak ajánlatai közül</a:t>
            </a:r>
          </a:p>
        </p:txBody>
      </p:sp>
      <p:sp>
        <p:nvSpPr>
          <p:cNvPr id="9" name="Téglalap 8"/>
          <p:cNvSpPr/>
          <p:nvPr/>
        </p:nvSpPr>
        <p:spPr>
          <a:xfrm>
            <a:off x="5076056" y="6885384"/>
            <a:ext cx="1080120" cy="459432"/>
          </a:xfrm>
          <a:prstGeom prst="rect">
            <a:avLst/>
          </a:prstGeom>
          <a:solidFill>
            <a:srgbClr val="F0F0F0"/>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 name="Picture 1"/>
          <p:cNvPicPr>
            <a:picLocks noChangeAspect="1"/>
          </p:cNvPicPr>
          <p:nvPr/>
        </p:nvPicPr>
        <p:blipFill>
          <a:blip r:embed="rId2"/>
          <a:stretch>
            <a:fillRect/>
          </a:stretch>
        </p:blipFill>
        <p:spPr>
          <a:xfrm>
            <a:off x="3095836" y="2854857"/>
            <a:ext cx="5940152" cy="1654263"/>
          </a:xfrm>
          <a:prstGeom prst="rect">
            <a:avLst/>
          </a:prstGeom>
        </p:spPr>
      </p:pic>
      <p:pic>
        <p:nvPicPr>
          <p:cNvPr id="3" name="Picture 2"/>
          <p:cNvPicPr>
            <a:picLocks noChangeAspect="1"/>
          </p:cNvPicPr>
          <p:nvPr/>
        </p:nvPicPr>
        <p:blipFill>
          <a:blip r:embed="rId3"/>
          <a:stretch>
            <a:fillRect/>
          </a:stretch>
        </p:blipFill>
        <p:spPr>
          <a:xfrm>
            <a:off x="216024" y="4533879"/>
            <a:ext cx="6156176" cy="1703433"/>
          </a:xfrm>
          <a:prstGeom prst="rect">
            <a:avLst/>
          </a:prstGeom>
        </p:spPr>
      </p:pic>
      <p:sp>
        <p:nvSpPr>
          <p:cNvPr id="10" name="Szövegdoboz 10"/>
          <p:cNvSpPr txBox="1"/>
          <p:nvPr/>
        </p:nvSpPr>
        <p:spPr>
          <a:xfrm>
            <a:off x="271332" y="2852505"/>
            <a:ext cx="2789111" cy="1569660"/>
          </a:xfrm>
          <a:prstGeom prst="rect">
            <a:avLst/>
          </a:prstGeom>
          <a:noFill/>
        </p:spPr>
        <p:txBody>
          <a:bodyPr wrap="square" rtlCol="0">
            <a:spAutoFit/>
          </a:bodyPr>
          <a:lstStyle/>
          <a:p>
            <a:pPr algn="ctr"/>
            <a:r>
              <a:rPr lang="hu-HU" sz="1200" b="1" dirty="0" smtClean="0">
                <a:solidFill>
                  <a:schemeClr val="accent3">
                    <a:lumMod val="75000"/>
                  </a:schemeClr>
                </a:solidFill>
              </a:rPr>
              <a:t>HIRDETMÉNY INFORMÁCIÓ</a:t>
            </a:r>
          </a:p>
          <a:p>
            <a:pPr marL="285750" indent="-285750" algn="just">
              <a:buFont typeface="Arial" charset="0"/>
              <a:buChar char="•"/>
            </a:pPr>
            <a:r>
              <a:rPr lang="hu-HU" sz="1200" dirty="0" smtClean="0">
                <a:solidFill>
                  <a:schemeClr val="accent3">
                    <a:lumMod val="75000"/>
                  </a:schemeClr>
                </a:solidFill>
              </a:rPr>
              <a:t>A befizetésre kapott adójóváírás nettó hozamként történő feltüntetése félrevezető.</a:t>
            </a:r>
          </a:p>
          <a:p>
            <a:pPr marL="285750" indent="-285750" algn="just">
              <a:buFont typeface="Arial" charset="0"/>
              <a:buChar char="•"/>
            </a:pPr>
            <a:r>
              <a:rPr lang="hu-HU" sz="1200" dirty="0" smtClean="0">
                <a:solidFill>
                  <a:schemeClr val="accent3">
                    <a:lumMod val="75000"/>
                  </a:schemeClr>
                </a:solidFill>
              </a:rPr>
              <a:t>Szintén félrevezető az adó és EHO mentességre utalás, mert az evidencia az </a:t>
            </a:r>
            <a:r>
              <a:rPr lang="hu-HU" sz="1200" dirty="0" err="1" smtClean="0">
                <a:solidFill>
                  <a:schemeClr val="accent3">
                    <a:lumMod val="75000"/>
                  </a:schemeClr>
                </a:solidFill>
              </a:rPr>
              <a:t>adó”kedvezmények</a:t>
            </a:r>
            <a:r>
              <a:rPr lang="hu-HU" sz="1200" dirty="0" smtClean="0">
                <a:solidFill>
                  <a:schemeClr val="accent3">
                    <a:lumMod val="75000"/>
                  </a:schemeClr>
                </a:solidFill>
              </a:rPr>
              <a:t>” esetében: nincs valódi plusz előny</a:t>
            </a:r>
            <a:endParaRPr lang="hu-HU" sz="1400" dirty="0" smtClean="0">
              <a:solidFill>
                <a:schemeClr val="accent3">
                  <a:lumMod val="75000"/>
                </a:schemeClr>
              </a:solidFill>
            </a:endParaRPr>
          </a:p>
        </p:txBody>
      </p:sp>
      <p:sp>
        <p:nvSpPr>
          <p:cNvPr id="14" name="Szövegdoboz 10"/>
          <p:cNvSpPr txBox="1"/>
          <p:nvPr/>
        </p:nvSpPr>
        <p:spPr>
          <a:xfrm>
            <a:off x="323528" y="1628800"/>
            <a:ext cx="8424936" cy="1138773"/>
          </a:xfrm>
          <a:prstGeom prst="rect">
            <a:avLst/>
          </a:prstGeom>
          <a:noFill/>
        </p:spPr>
        <p:txBody>
          <a:bodyPr wrap="square" rtlCol="0">
            <a:spAutoFit/>
          </a:bodyPr>
          <a:lstStyle/>
          <a:p>
            <a:pPr marL="285750" indent="-285750" algn="just">
              <a:buFont typeface="Arial" charset="0"/>
              <a:buChar char="•"/>
            </a:pPr>
            <a:r>
              <a:rPr lang="en-US" sz="1400" dirty="0" smtClean="0">
                <a:solidFill>
                  <a:schemeClr val="accent3">
                    <a:lumMod val="75000"/>
                  </a:schemeClr>
                </a:solidFill>
              </a:rPr>
              <a:t>A</a:t>
            </a:r>
            <a:r>
              <a:rPr lang="hu-HU" sz="1400" dirty="0" smtClean="0">
                <a:solidFill>
                  <a:schemeClr val="accent3">
                    <a:lumMod val="75000"/>
                  </a:schemeClr>
                </a:solidFill>
              </a:rPr>
              <a:t> közzétett hirdetmény célja: évvégi megtakarítás ösztönzés adó </a:t>
            </a:r>
            <a:r>
              <a:rPr lang="hu-HU" sz="1400" dirty="0" err="1" smtClean="0">
                <a:solidFill>
                  <a:schemeClr val="accent3">
                    <a:lumMod val="75000"/>
                  </a:schemeClr>
                </a:solidFill>
              </a:rPr>
              <a:t>optimalizációs</a:t>
            </a:r>
            <a:r>
              <a:rPr lang="hu-HU" sz="1400" dirty="0" smtClean="0">
                <a:solidFill>
                  <a:schemeClr val="accent3">
                    <a:lumMod val="75000"/>
                  </a:schemeClr>
                </a:solidFill>
              </a:rPr>
              <a:t> céllal</a:t>
            </a:r>
          </a:p>
          <a:p>
            <a:pPr marL="285750" indent="-285750" algn="just">
              <a:buFont typeface="Arial" charset="0"/>
              <a:buChar char="•"/>
            </a:pPr>
            <a:r>
              <a:rPr lang="hu-HU" sz="1400" dirty="0" smtClean="0">
                <a:solidFill>
                  <a:schemeClr val="accent3">
                    <a:lumMod val="75000"/>
                  </a:schemeClr>
                </a:solidFill>
              </a:rPr>
              <a:t>A hirdetmény azonban nem tartalmaz minden szükséges információt a döntés következményeiről illetve  félrevezetően tartalmazza azt.</a:t>
            </a:r>
          </a:p>
          <a:p>
            <a:pPr algn="just"/>
            <a:endParaRPr lang="hu-HU" sz="1200" dirty="0">
              <a:solidFill>
                <a:schemeClr val="accent3">
                  <a:lumMod val="75000"/>
                </a:schemeClr>
              </a:solidFill>
            </a:endParaRPr>
          </a:p>
          <a:p>
            <a:pPr algn="ctr"/>
            <a:r>
              <a:rPr lang="hu-HU" sz="1400" b="1" dirty="0" smtClean="0">
                <a:solidFill>
                  <a:schemeClr val="accent3">
                    <a:lumMod val="75000"/>
                  </a:schemeClr>
                </a:solidFill>
              </a:rPr>
              <a:t>Az ördög sokszor a részletekben rejlik!!!</a:t>
            </a:r>
          </a:p>
        </p:txBody>
      </p:sp>
      <p:sp>
        <p:nvSpPr>
          <p:cNvPr id="15" name="Szövegdoboz 10"/>
          <p:cNvSpPr txBox="1"/>
          <p:nvPr/>
        </p:nvSpPr>
        <p:spPr>
          <a:xfrm>
            <a:off x="6246877" y="4805960"/>
            <a:ext cx="2789111" cy="1384995"/>
          </a:xfrm>
          <a:prstGeom prst="rect">
            <a:avLst/>
          </a:prstGeom>
          <a:noFill/>
        </p:spPr>
        <p:txBody>
          <a:bodyPr wrap="square" rtlCol="0">
            <a:spAutoFit/>
          </a:bodyPr>
          <a:lstStyle/>
          <a:p>
            <a:pPr marL="0" lvl="1" algn="ctr"/>
            <a:r>
              <a:rPr lang="hu-HU" sz="1200" b="1" dirty="0" smtClean="0">
                <a:solidFill>
                  <a:schemeClr val="accent3">
                    <a:lumMod val="75000"/>
                  </a:schemeClr>
                </a:solidFill>
              </a:rPr>
              <a:t>HONLAP INFORMÁCIÓ </a:t>
            </a:r>
          </a:p>
          <a:p>
            <a:pPr marL="0" lvl="1" algn="just"/>
            <a:endParaRPr lang="hu-HU" sz="1200" dirty="0" smtClean="0">
              <a:solidFill>
                <a:schemeClr val="accent3">
                  <a:lumMod val="75000"/>
                </a:schemeClr>
              </a:solidFill>
            </a:endParaRPr>
          </a:p>
          <a:p>
            <a:pPr marL="0" lvl="1" algn="just"/>
            <a:r>
              <a:rPr lang="hu-HU" sz="1200" dirty="0" smtClean="0">
                <a:solidFill>
                  <a:schemeClr val="accent3">
                    <a:lumMod val="75000"/>
                  </a:schemeClr>
                </a:solidFill>
              </a:rPr>
              <a:t>A </a:t>
            </a:r>
            <a:r>
              <a:rPr lang="hu-HU" sz="1200" dirty="0">
                <a:solidFill>
                  <a:schemeClr val="accent3">
                    <a:lumMod val="75000"/>
                  </a:schemeClr>
                </a:solidFill>
              </a:rPr>
              <a:t>befizetés összegéből történő levonás </a:t>
            </a:r>
            <a:r>
              <a:rPr lang="hu-HU" sz="1200" dirty="0" smtClean="0">
                <a:solidFill>
                  <a:schemeClr val="accent3">
                    <a:lumMod val="75000"/>
                  </a:schemeClr>
                </a:solidFill>
              </a:rPr>
              <a:t>HIRDETMÉNYBEN bemutatott </a:t>
            </a:r>
            <a:r>
              <a:rPr lang="hu-HU" sz="1200" dirty="0">
                <a:solidFill>
                  <a:schemeClr val="accent3">
                    <a:lumMod val="75000"/>
                  </a:schemeClr>
                </a:solidFill>
              </a:rPr>
              <a:t>mértéke csak akkor teljesül, ha az évközi befizetések már meghaladják magasabb levonású befizetés sávok </a:t>
            </a:r>
            <a:r>
              <a:rPr lang="hu-HU" sz="1200" dirty="0" smtClean="0">
                <a:solidFill>
                  <a:schemeClr val="accent3">
                    <a:lumMod val="75000"/>
                  </a:schemeClr>
                </a:solidFill>
              </a:rPr>
              <a:t>nagyságrendjét.</a:t>
            </a:r>
            <a:endParaRPr lang="hu-HU" sz="1400" dirty="0" smtClean="0">
              <a:solidFill>
                <a:schemeClr val="accent3">
                  <a:lumMod val="75000"/>
                </a:schemeClr>
              </a:solidFill>
            </a:endParaRPr>
          </a:p>
        </p:txBody>
      </p:sp>
    </p:spTree>
    <p:extLst>
      <p:ext uri="{BB962C8B-B14F-4D97-AF65-F5344CB8AC3E}">
        <p14:creationId xmlns:p14="http://schemas.microsoft.com/office/powerpoint/2010/main" val="437683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647700" y="2492375"/>
            <a:ext cx="8229600" cy="1143000"/>
          </a:xfrm>
        </p:spPr>
        <p:txBody>
          <a:bodyPr/>
          <a:lstStyle/>
          <a:p>
            <a:pPr eaLnBrk="1" hangingPunct="1"/>
            <a:r>
              <a:rPr lang="hu-HU" altLang="hu-HU" sz="3200" b="1" dirty="0" smtClean="0">
                <a:solidFill>
                  <a:srgbClr val="939B1B"/>
                </a:solidFill>
                <a:latin typeface="Gill Sans MT" panose="020B0502020104020203" pitchFamily="34" charset="-18"/>
              </a:rPr>
              <a:t>A stratégia értékelése</a:t>
            </a: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spTree>
    <p:extLst>
      <p:ext uri="{BB962C8B-B14F-4D97-AF65-F5344CB8AC3E}">
        <p14:creationId xmlns:p14="http://schemas.microsoft.com/office/powerpoint/2010/main" val="1134835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478" y="1152924"/>
            <a:ext cx="5472608" cy="3812911"/>
          </a:xfrm>
          <a:prstGeom prst="rect">
            <a:avLst/>
          </a:prstGeom>
        </p:spPr>
      </p:pic>
      <p:graphicFrame>
        <p:nvGraphicFramePr>
          <p:cNvPr id="29" name="Diagram 28"/>
          <p:cNvGraphicFramePr/>
          <p:nvPr>
            <p:extLst/>
          </p:nvPr>
        </p:nvGraphicFramePr>
        <p:xfrm>
          <a:off x="1383985" y="260648"/>
          <a:ext cx="7131159"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áblázat 3"/>
          <p:cNvGraphicFramePr>
            <a:graphicFrameLocks noGrp="1"/>
          </p:cNvGraphicFramePr>
          <p:nvPr>
            <p:extLst/>
          </p:nvPr>
        </p:nvGraphicFramePr>
        <p:xfrm>
          <a:off x="1703309" y="4499620"/>
          <a:ext cx="5904656" cy="1967217"/>
        </p:xfrm>
        <a:graphic>
          <a:graphicData uri="http://schemas.openxmlformats.org/drawingml/2006/table">
            <a:tbl>
              <a:tblPr>
                <a:tableStyleId>{69C7853C-536D-4A76-A0AE-DD22124D55A5}</a:tableStyleId>
              </a:tblPr>
              <a:tblGrid>
                <a:gridCol w="1291988"/>
                <a:gridCol w="1153167"/>
                <a:gridCol w="1153167"/>
                <a:gridCol w="1153167"/>
                <a:gridCol w="1153167"/>
              </a:tblGrid>
              <a:tr h="395025">
                <a:tc>
                  <a:txBody>
                    <a:bodyPr/>
                    <a:lstStyle/>
                    <a:p>
                      <a:pPr algn="l" fontAlgn="b"/>
                      <a:r>
                        <a:rPr lang="hu-HU" sz="1200" u="none" strike="noStrike" dirty="0">
                          <a:effectLst/>
                          <a:latin typeface="Gill Sans MT" charset="0"/>
                          <a:ea typeface="Gill Sans MT" charset="0"/>
                          <a:cs typeface="Gill Sans MT" charset="0"/>
                        </a:rPr>
                        <a:t> </a:t>
                      </a:r>
                      <a:endParaRPr lang="hu-HU" sz="1200" b="1" i="0" u="none" strike="noStrike" dirty="0">
                        <a:solidFill>
                          <a:srgbClr val="000000"/>
                        </a:solidFill>
                        <a:effectLst/>
                        <a:latin typeface="Gill Sans MT" charset="0"/>
                        <a:ea typeface="Gill Sans MT" charset="0"/>
                        <a:cs typeface="Gill Sans MT" charset="0"/>
                      </a:endParaRPr>
                    </a:p>
                  </a:txBody>
                  <a:tcPr marL="9525" marR="9525" marT="9525" marB="0" anchor="b"/>
                </a:tc>
                <a:tc>
                  <a:txBody>
                    <a:bodyPr/>
                    <a:lstStyle/>
                    <a:p>
                      <a:pPr algn="ctr" fontAlgn="ctr"/>
                      <a:r>
                        <a:rPr lang="hu-HU" sz="1200" u="none" strike="noStrike" dirty="0">
                          <a:effectLst/>
                          <a:latin typeface="Gill Sans MT" charset="0"/>
                          <a:ea typeface="Gill Sans MT" charset="0"/>
                          <a:cs typeface="Gill Sans MT" charset="0"/>
                        </a:rPr>
                        <a:t>Taglétszám</a:t>
                      </a:r>
                      <a:br>
                        <a:rPr lang="hu-HU" sz="1200" u="none" strike="noStrike" dirty="0">
                          <a:effectLst/>
                          <a:latin typeface="Gill Sans MT" charset="0"/>
                          <a:ea typeface="Gill Sans MT" charset="0"/>
                          <a:cs typeface="Gill Sans MT" charset="0"/>
                        </a:rPr>
                      </a:br>
                      <a:r>
                        <a:rPr lang="hu-HU" sz="1200" u="none" strike="noStrike" dirty="0">
                          <a:effectLst/>
                          <a:latin typeface="Gill Sans MT" charset="0"/>
                          <a:ea typeface="Gill Sans MT" charset="0"/>
                          <a:cs typeface="Gill Sans MT" charset="0"/>
                        </a:rPr>
                        <a:t>(fő)</a:t>
                      </a:r>
                      <a:endParaRPr lang="hu-HU" sz="1200" b="1" i="0" u="none" strike="noStrike" dirty="0">
                        <a:solidFill>
                          <a:srgbClr val="000000"/>
                        </a:solidFill>
                        <a:effectLst/>
                        <a:latin typeface="Gill Sans MT" charset="0"/>
                        <a:ea typeface="Gill Sans MT" charset="0"/>
                        <a:cs typeface="Gill Sans MT" charset="0"/>
                      </a:endParaRPr>
                    </a:p>
                  </a:txBody>
                  <a:tcPr marL="9525" marR="9525" marT="9525" marB="0" anchor="ctr"/>
                </a:tc>
                <a:tc>
                  <a:txBody>
                    <a:bodyPr/>
                    <a:lstStyle/>
                    <a:p>
                      <a:pPr algn="ctr" fontAlgn="ctr"/>
                      <a:r>
                        <a:rPr lang="hu-HU" sz="1200" u="none" strike="noStrike" dirty="0">
                          <a:effectLst/>
                          <a:latin typeface="Gill Sans MT" charset="0"/>
                          <a:ea typeface="Gill Sans MT" charset="0"/>
                          <a:cs typeface="Gill Sans MT" charset="0"/>
                        </a:rPr>
                        <a:t>Piaci</a:t>
                      </a:r>
                      <a:br>
                        <a:rPr lang="hu-HU" sz="1200" u="none" strike="noStrike" dirty="0">
                          <a:effectLst/>
                          <a:latin typeface="Gill Sans MT" charset="0"/>
                          <a:ea typeface="Gill Sans MT" charset="0"/>
                          <a:cs typeface="Gill Sans MT" charset="0"/>
                        </a:rPr>
                      </a:br>
                      <a:r>
                        <a:rPr lang="hu-HU" sz="1200" u="none" strike="noStrike" dirty="0" smtClean="0">
                          <a:effectLst/>
                          <a:latin typeface="Gill Sans MT" charset="0"/>
                          <a:ea typeface="Gill Sans MT" charset="0"/>
                          <a:cs typeface="Gill Sans MT" charset="0"/>
                        </a:rPr>
                        <a:t>részesedés* </a:t>
                      </a:r>
                      <a:r>
                        <a:rPr lang="hu-HU" sz="1200" u="none" strike="noStrike" dirty="0">
                          <a:effectLst/>
                          <a:latin typeface="Gill Sans MT" charset="0"/>
                          <a:ea typeface="Gill Sans MT" charset="0"/>
                          <a:cs typeface="Gill Sans MT" charset="0"/>
                        </a:rPr>
                        <a:t>(%)</a:t>
                      </a:r>
                      <a:endParaRPr lang="hu-HU" sz="1200" b="1" i="0" u="none" strike="noStrike" dirty="0">
                        <a:solidFill>
                          <a:srgbClr val="000000"/>
                        </a:solidFill>
                        <a:effectLst/>
                        <a:latin typeface="Gill Sans MT" charset="0"/>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charset="0"/>
                          <a:ea typeface="Gill Sans MT" charset="0"/>
                          <a:cs typeface="Gill Sans MT" charset="0"/>
                        </a:rPr>
                        <a:t>Kezelt vagyon</a:t>
                      </a:r>
                      <a:br>
                        <a:rPr lang="hu-HU" sz="1200" u="none" strike="noStrike">
                          <a:effectLst/>
                          <a:latin typeface="Gill Sans MT" charset="0"/>
                          <a:ea typeface="Gill Sans MT" charset="0"/>
                          <a:cs typeface="Gill Sans MT" charset="0"/>
                        </a:rPr>
                      </a:br>
                      <a:r>
                        <a:rPr lang="hu-HU" sz="1200" u="none" strike="noStrike">
                          <a:effectLst/>
                          <a:latin typeface="Gill Sans MT" charset="0"/>
                          <a:ea typeface="Gill Sans MT" charset="0"/>
                          <a:cs typeface="Gill Sans MT" charset="0"/>
                        </a:rPr>
                        <a:t>(Mrd Ft)</a:t>
                      </a:r>
                      <a:endParaRPr lang="hu-HU" sz="1200" b="1" i="0" u="none" strike="noStrike">
                        <a:solidFill>
                          <a:srgbClr val="000000"/>
                        </a:solidFill>
                        <a:effectLst/>
                        <a:latin typeface="Gill Sans MT" charset="0"/>
                        <a:ea typeface="Gill Sans MT" charset="0"/>
                        <a:cs typeface="Gill Sans MT" charset="0"/>
                      </a:endParaRPr>
                    </a:p>
                  </a:txBody>
                  <a:tcPr marL="9525" marR="9525" marT="9525" marB="0" anchor="ctr"/>
                </a:tc>
                <a:tc>
                  <a:txBody>
                    <a:bodyPr/>
                    <a:lstStyle/>
                    <a:p>
                      <a:pPr algn="ctr" fontAlgn="ctr"/>
                      <a:r>
                        <a:rPr lang="hu-HU" sz="1200" u="none" strike="noStrike" dirty="0">
                          <a:effectLst/>
                          <a:latin typeface="Gill Sans MT" charset="0"/>
                          <a:ea typeface="Gill Sans MT" charset="0"/>
                          <a:cs typeface="Gill Sans MT" charset="0"/>
                        </a:rPr>
                        <a:t>Piaci</a:t>
                      </a:r>
                      <a:br>
                        <a:rPr lang="hu-HU" sz="1200" u="none" strike="noStrike" dirty="0">
                          <a:effectLst/>
                          <a:latin typeface="Gill Sans MT" charset="0"/>
                          <a:ea typeface="Gill Sans MT" charset="0"/>
                          <a:cs typeface="Gill Sans MT" charset="0"/>
                        </a:rPr>
                      </a:br>
                      <a:r>
                        <a:rPr lang="hu-HU" sz="1200" u="none" strike="noStrike" dirty="0" smtClean="0">
                          <a:effectLst/>
                          <a:latin typeface="Gill Sans MT" charset="0"/>
                          <a:ea typeface="Gill Sans MT" charset="0"/>
                          <a:cs typeface="Gill Sans MT" charset="0"/>
                        </a:rPr>
                        <a:t>részesedés* </a:t>
                      </a:r>
                      <a:r>
                        <a:rPr lang="hu-HU" sz="1200" u="none" strike="noStrike" dirty="0">
                          <a:effectLst/>
                          <a:latin typeface="Gill Sans MT" charset="0"/>
                          <a:ea typeface="Gill Sans MT" charset="0"/>
                          <a:cs typeface="Gill Sans MT" charset="0"/>
                        </a:rPr>
                        <a:t>(%)</a:t>
                      </a:r>
                      <a:endParaRPr lang="hu-HU" sz="1200" b="1" i="0" u="none" strike="noStrike" dirty="0">
                        <a:solidFill>
                          <a:srgbClr val="000000"/>
                        </a:solidFill>
                        <a:effectLst/>
                        <a:latin typeface="Gill Sans MT" charset="0"/>
                        <a:ea typeface="Gill Sans MT" charset="0"/>
                        <a:cs typeface="Gill Sans MT" charset="0"/>
                      </a:endParaRPr>
                    </a:p>
                  </a:txBody>
                  <a:tcPr marL="9525" marR="9525" marT="9525" marB="0" anchor="ctr"/>
                </a:tc>
              </a:tr>
              <a:tr h="180316">
                <a:tc>
                  <a:txBody>
                    <a:bodyPr/>
                    <a:lstStyle/>
                    <a:p>
                      <a:pPr algn="ctr" fontAlgn="b"/>
                      <a:r>
                        <a:rPr lang="hu-HU" sz="1200" u="none" strike="noStrike">
                          <a:effectLst/>
                          <a:latin typeface="Gill Sans MT" panose="020B0502020104020203" pitchFamily="34" charset="-18"/>
                          <a:ea typeface="Gill Sans MT" charset="0"/>
                          <a:cs typeface="Gill Sans MT" charset="0"/>
                        </a:rPr>
                        <a:t>2003</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b"/>
                </a:tc>
                <a:tc>
                  <a:txBody>
                    <a:bodyPr/>
                    <a:lstStyle/>
                    <a:p>
                      <a:pPr algn="ctr" fontAlgn="ctr"/>
                      <a:r>
                        <a:rPr lang="hu-HU" sz="1200" u="none" strike="noStrike">
                          <a:effectLst/>
                          <a:latin typeface="Gill Sans MT" panose="020B0502020104020203" pitchFamily="34" charset="-18"/>
                          <a:ea typeface="Gill Sans MT" charset="0"/>
                          <a:cs typeface="Gill Sans MT" charset="0"/>
                        </a:rPr>
                        <a:t>               34 837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2,88%</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                 32,60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7,53%</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r>
              <a:tr h="180316">
                <a:tc>
                  <a:txBody>
                    <a:bodyPr/>
                    <a:lstStyle/>
                    <a:p>
                      <a:pPr algn="ctr" fontAlgn="b"/>
                      <a:r>
                        <a:rPr lang="hu-HU" sz="1200" u="none" strike="noStrike">
                          <a:effectLst/>
                          <a:latin typeface="Gill Sans MT" panose="020B0502020104020203" pitchFamily="34" charset="-18"/>
                          <a:ea typeface="Gill Sans MT" charset="0"/>
                          <a:cs typeface="Gill Sans MT" charset="0"/>
                        </a:rPr>
                        <a:t>2005</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b"/>
                </a:tc>
                <a:tc>
                  <a:txBody>
                    <a:bodyPr/>
                    <a:lstStyle/>
                    <a:p>
                      <a:pPr algn="ctr" fontAlgn="ctr"/>
                      <a:r>
                        <a:rPr lang="hu-HU" sz="1200" u="none" strike="noStrike">
                          <a:effectLst/>
                          <a:latin typeface="Gill Sans MT" panose="020B0502020104020203" pitchFamily="34" charset="-18"/>
                          <a:ea typeface="Gill Sans MT" charset="0"/>
                          <a:cs typeface="Gill Sans MT" charset="0"/>
                        </a:rPr>
                        <a:t>               33 182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dirty="0">
                          <a:effectLst/>
                          <a:latin typeface="Gill Sans MT" panose="020B0502020104020203" pitchFamily="34" charset="-18"/>
                          <a:ea typeface="Gill Sans MT" charset="0"/>
                          <a:cs typeface="Gill Sans MT" charset="0"/>
                        </a:rPr>
                        <a:t>2,54%</a:t>
                      </a:r>
                      <a:endParaRPr lang="hu-HU" sz="1200" b="0" i="0" u="none" strike="noStrike" dirty="0">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                 45,34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6,98%</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r>
              <a:tr h="180316">
                <a:tc>
                  <a:txBody>
                    <a:bodyPr/>
                    <a:lstStyle/>
                    <a:p>
                      <a:pPr algn="ctr" fontAlgn="b"/>
                      <a:r>
                        <a:rPr lang="hu-HU" sz="1200" u="none" strike="noStrike">
                          <a:effectLst/>
                          <a:latin typeface="Gill Sans MT" panose="020B0502020104020203" pitchFamily="34" charset="-18"/>
                          <a:ea typeface="Gill Sans MT" charset="0"/>
                          <a:cs typeface="Gill Sans MT" charset="0"/>
                        </a:rPr>
                        <a:t>2007</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b"/>
                </a:tc>
                <a:tc>
                  <a:txBody>
                    <a:bodyPr/>
                    <a:lstStyle/>
                    <a:p>
                      <a:pPr algn="ctr" fontAlgn="ctr"/>
                      <a:r>
                        <a:rPr lang="hu-HU" sz="1200" u="none" strike="noStrike">
                          <a:effectLst/>
                          <a:latin typeface="Gill Sans MT" panose="020B0502020104020203" pitchFamily="34" charset="-18"/>
                          <a:ea typeface="Gill Sans MT" charset="0"/>
                          <a:cs typeface="Gill Sans MT" charset="0"/>
                        </a:rPr>
                        <a:t>               32 696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2,36%</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                 55,81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dirty="0">
                          <a:effectLst/>
                          <a:latin typeface="Gill Sans MT" panose="020B0502020104020203" pitchFamily="34" charset="-18"/>
                          <a:ea typeface="Gill Sans MT" charset="0"/>
                          <a:cs typeface="Gill Sans MT" charset="0"/>
                        </a:rPr>
                        <a:t>7,12%</a:t>
                      </a:r>
                      <a:endParaRPr lang="hu-HU" sz="1200" b="0" i="0" u="none" strike="noStrike" dirty="0">
                        <a:solidFill>
                          <a:srgbClr val="000000"/>
                        </a:solidFill>
                        <a:effectLst/>
                        <a:latin typeface="Gill Sans MT" panose="020B0502020104020203" pitchFamily="34" charset="-18"/>
                        <a:ea typeface="Gill Sans MT" charset="0"/>
                        <a:cs typeface="Gill Sans MT" charset="0"/>
                      </a:endParaRPr>
                    </a:p>
                  </a:txBody>
                  <a:tcPr marL="9525" marR="9525" marT="9525" marB="0" anchor="ctr"/>
                </a:tc>
              </a:tr>
              <a:tr h="180316">
                <a:tc>
                  <a:txBody>
                    <a:bodyPr/>
                    <a:lstStyle/>
                    <a:p>
                      <a:pPr algn="ctr" fontAlgn="b"/>
                      <a:r>
                        <a:rPr lang="hu-HU" sz="1200" u="none" strike="noStrike">
                          <a:effectLst/>
                          <a:latin typeface="Gill Sans MT" panose="020B0502020104020203" pitchFamily="34" charset="-18"/>
                          <a:ea typeface="Gill Sans MT" charset="0"/>
                          <a:cs typeface="Gill Sans MT" charset="0"/>
                        </a:rPr>
                        <a:t>2009</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b"/>
                </a:tc>
                <a:tc>
                  <a:txBody>
                    <a:bodyPr/>
                    <a:lstStyle/>
                    <a:p>
                      <a:pPr algn="ctr" fontAlgn="ctr"/>
                      <a:r>
                        <a:rPr lang="hu-HU" sz="1200" u="none" strike="noStrike">
                          <a:effectLst/>
                          <a:latin typeface="Gill Sans MT" panose="020B0502020104020203" pitchFamily="34" charset="-18"/>
                          <a:ea typeface="Gill Sans MT" charset="0"/>
                          <a:cs typeface="Gill Sans MT" charset="0"/>
                        </a:rPr>
                        <a:t>               30 447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2,30%</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                 57,70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7,20%</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r>
              <a:tr h="180316">
                <a:tc>
                  <a:txBody>
                    <a:bodyPr/>
                    <a:lstStyle/>
                    <a:p>
                      <a:pPr algn="ctr" fontAlgn="b"/>
                      <a:r>
                        <a:rPr lang="hu-HU" sz="1200" u="none" strike="noStrike">
                          <a:effectLst/>
                          <a:latin typeface="Gill Sans MT" panose="020B0502020104020203" pitchFamily="34" charset="-18"/>
                          <a:ea typeface="Gill Sans MT" charset="0"/>
                          <a:cs typeface="Gill Sans MT" charset="0"/>
                        </a:rPr>
                        <a:t>2011</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b"/>
                </a:tc>
                <a:tc>
                  <a:txBody>
                    <a:bodyPr/>
                    <a:lstStyle/>
                    <a:p>
                      <a:pPr algn="ctr" fontAlgn="ctr"/>
                      <a:r>
                        <a:rPr lang="hu-HU" sz="1200" u="none" strike="noStrike">
                          <a:effectLst/>
                          <a:latin typeface="Gill Sans MT" panose="020B0502020104020203" pitchFamily="34" charset="-18"/>
                          <a:ea typeface="Gill Sans MT" charset="0"/>
                          <a:cs typeface="Gill Sans MT" charset="0"/>
                        </a:rPr>
                        <a:t>               29 123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2,30%</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                 57,40    </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a:effectLst/>
                          <a:latin typeface="Gill Sans MT" panose="020B0502020104020203" pitchFamily="34" charset="-18"/>
                          <a:ea typeface="Gill Sans MT" charset="0"/>
                          <a:cs typeface="Gill Sans MT" charset="0"/>
                        </a:rPr>
                        <a:t>6,88%</a:t>
                      </a:r>
                      <a:endParaRPr lang="hu-HU" sz="1200" b="0" i="0" u="none" strike="noStrike">
                        <a:solidFill>
                          <a:srgbClr val="000000"/>
                        </a:solidFill>
                        <a:effectLst/>
                        <a:latin typeface="Gill Sans MT" panose="020B0502020104020203" pitchFamily="34" charset="-18"/>
                        <a:ea typeface="Gill Sans MT" charset="0"/>
                        <a:cs typeface="Gill Sans MT" charset="0"/>
                      </a:endParaRPr>
                    </a:p>
                  </a:txBody>
                  <a:tcPr marL="9525" marR="9525" marT="9525" marB="0" anchor="ctr"/>
                </a:tc>
              </a:tr>
              <a:tr h="180316">
                <a:tc>
                  <a:txBody>
                    <a:bodyPr/>
                    <a:lstStyle/>
                    <a:p>
                      <a:pPr algn="ctr" fontAlgn="b"/>
                      <a:r>
                        <a:rPr lang="hu-HU" sz="1200" u="none" strike="noStrike" dirty="0">
                          <a:effectLst/>
                          <a:latin typeface="Gill Sans MT" panose="020B0502020104020203" pitchFamily="34" charset="-18"/>
                          <a:ea typeface="Gill Sans MT" charset="0"/>
                          <a:cs typeface="Gill Sans MT" charset="0"/>
                        </a:rPr>
                        <a:t>2013</a:t>
                      </a:r>
                      <a:endParaRPr lang="hu-HU" sz="1200" b="0" i="0" u="none" strike="noStrike" dirty="0">
                        <a:solidFill>
                          <a:srgbClr val="000000"/>
                        </a:solidFill>
                        <a:effectLst/>
                        <a:latin typeface="Gill Sans MT" panose="020B0502020104020203" pitchFamily="34" charset="-18"/>
                        <a:ea typeface="Gill Sans MT" charset="0"/>
                        <a:cs typeface="Gill Sans MT" charset="0"/>
                      </a:endParaRPr>
                    </a:p>
                  </a:txBody>
                  <a:tcPr marL="9525" marR="9525" marT="9525" marB="0" anchor="b"/>
                </a:tc>
                <a:tc>
                  <a:txBody>
                    <a:bodyPr/>
                    <a:lstStyle/>
                    <a:p>
                      <a:pPr algn="ctr" fontAlgn="ctr"/>
                      <a:r>
                        <a:rPr lang="hu-HU" sz="1200" u="none" strike="noStrike" dirty="0">
                          <a:effectLst/>
                          <a:latin typeface="Gill Sans MT" panose="020B0502020104020203" pitchFamily="34" charset="-18"/>
                          <a:ea typeface="Gill Sans MT" charset="0"/>
                          <a:cs typeface="Gill Sans MT" charset="0"/>
                        </a:rPr>
                        <a:t>               34 986    </a:t>
                      </a:r>
                      <a:endParaRPr lang="hu-HU" sz="1200" b="0" i="0" u="none" strike="noStrike" dirty="0">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dirty="0">
                          <a:effectLst/>
                          <a:latin typeface="Gill Sans MT" panose="020B0502020104020203" pitchFamily="34" charset="-18"/>
                          <a:ea typeface="Gill Sans MT" charset="0"/>
                          <a:cs typeface="Gill Sans MT" charset="0"/>
                        </a:rPr>
                        <a:t>2,95%</a:t>
                      </a:r>
                      <a:endParaRPr lang="hu-HU" sz="1200" b="0" i="0" u="none" strike="noStrike" dirty="0">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dirty="0">
                          <a:effectLst/>
                          <a:latin typeface="Gill Sans MT" panose="020B0502020104020203" pitchFamily="34" charset="-18"/>
                          <a:ea typeface="Gill Sans MT" charset="0"/>
                          <a:cs typeface="Gill Sans MT" charset="0"/>
                        </a:rPr>
                        <a:t>                 83,84    </a:t>
                      </a:r>
                      <a:endParaRPr lang="hu-HU" sz="1200" b="0" i="0" u="none" strike="noStrike" dirty="0">
                        <a:solidFill>
                          <a:srgbClr val="000000"/>
                        </a:solidFill>
                        <a:effectLst/>
                        <a:latin typeface="Gill Sans MT" panose="020B0502020104020203" pitchFamily="34" charset="-18"/>
                        <a:ea typeface="Gill Sans MT" charset="0"/>
                        <a:cs typeface="Gill Sans MT" charset="0"/>
                      </a:endParaRPr>
                    </a:p>
                  </a:txBody>
                  <a:tcPr marL="9525" marR="9525" marT="9525" marB="0" anchor="ctr"/>
                </a:tc>
                <a:tc>
                  <a:txBody>
                    <a:bodyPr/>
                    <a:lstStyle/>
                    <a:p>
                      <a:pPr algn="ctr" fontAlgn="ctr"/>
                      <a:r>
                        <a:rPr lang="hu-HU" sz="1200" u="none" strike="noStrike" dirty="0">
                          <a:effectLst/>
                          <a:latin typeface="Gill Sans MT" panose="020B0502020104020203" pitchFamily="34" charset="-18"/>
                          <a:ea typeface="Gill Sans MT" charset="0"/>
                          <a:cs typeface="Gill Sans MT" charset="0"/>
                        </a:rPr>
                        <a:t>8,43%</a:t>
                      </a:r>
                      <a:endParaRPr lang="hu-HU" sz="1200" b="0" i="0" u="none" strike="noStrike" dirty="0">
                        <a:solidFill>
                          <a:srgbClr val="000000"/>
                        </a:solidFill>
                        <a:effectLst/>
                        <a:latin typeface="Gill Sans MT" panose="020B0502020104020203" pitchFamily="34" charset="-18"/>
                        <a:ea typeface="Gill Sans MT" charset="0"/>
                        <a:cs typeface="Gill Sans MT" charset="0"/>
                      </a:endParaRPr>
                    </a:p>
                  </a:txBody>
                  <a:tcPr marL="9525" marR="9525" marT="9525" marB="0" anchor="ctr"/>
                </a:tc>
              </a:tr>
              <a:tr h="208881">
                <a:tc>
                  <a:txBody>
                    <a:bodyPr/>
                    <a:lstStyle/>
                    <a:p>
                      <a:pPr algn="ctr" fontAlgn="b"/>
                      <a:r>
                        <a:rPr lang="hu-HU" sz="1200" b="0" i="0" u="none" strike="noStrike">
                          <a:solidFill>
                            <a:srgbClr val="000000"/>
                          </a:solidFill>
                          <a:effectLst/>
                          <a:latin typeface="Gill Sans MT" panose="020B0502020104020203" pitchFamily="34" charset="-18"/>
                        </a:rPr>
                        <a:t>2014</a:t>
                      </a:r>
                    </a:p>
                  </a:txBody>
                  <a:tcPr marL="9525" marR="9525" marT="9525" marB="0" anchor="b"/>
                </a:tc>
                <a:tc>
                  <a:txBody>
                    <a:bodyPr/>
                    <a:lstStyle/>
                    <a:p>
                      <a:pPr algn="ctr" fontAlgn="ctr"/>
                      <a:r>
                        <a:rPr lang="hu-HU" sz="1200" b="0" i="0" u="none" strike="noStrike">
                          <a:solidFill>
                            <a:srgbClr val="000000"/>
                          </a:solidFill>
                          <a:effectLst/>
                          <a:latin typeface="Gill Sans MT" panose="020B0502020104020203" pitchFamily="34" charset="-18"/>
                        </a:rPr>
                        <a:t>               34 719    </a:t>
                      </a:r>
                    </a:p>
                  </a:txBody>
                  <a:tcPr marL="9525" marR="9525" marT="9525" marB="0" anchor="ctr"/>
                </a:tc>
                <a:tc>
                  <a:txBody>
                    <a:bodyPr/>
                    <a:lstStyle/>
                    <a:p>
                      <a:pPr algn="ctr" fontAlgn="ctr"/>
                      <a:r>
                        <a:rPr lang="hu-HU" sz="1200" b="0" i="0" u="none" strike="noStrike">
                          <a:solidFill>
                            <a:srgbClr val="000000"/>
                          </a:solidFill>
                          <a:effectLst/>
                          <a:latin typeface="Gill Sans MT" panose="020B0502020104020203" pitchFamily="34" charset="-18"/>
                        </a:rPr>
                        <a:t>3,21%</a:t>
                      </a:r>
                    </a:p>
                  </a:txBody>
                  <a:tcPr marL="9525" marR="9525" marT="9525" marB="0" anchor="ctr"/>
                </a:tc>
                <a:tc>
                  <a:txBody>
                    <a:bodyPr/>
                    <a:lstStyle/>
                    <a:p>
                      <a:pPr algn="ctr" fontAlgn="ctr"/>
                      <a:r>
                        <a:rPr lang="hu-HU" sz="1200" b="0" i="0" u="none" strike="noStrike">
                          <a:solidFill>
                            <a:srgbClr val="000000"/>
                          </a:solidFill>
                          <a:effectLst/>
                          <a:latin typeface="Gill Sans MT" panose="020B0502020104020203" pitchFamily="34" charset="-18"/>
                        </a:rPr>
                        <a:t>                 90,98    </a:t>
                      </a:r>
                    </a:p>
                  </a:txBody>
                  <a:tcPr marL="9525" marR="9525" marT="9525" marB="0" anchor="ctr"/>
                </a:tc>
                <a:tc>
                  <a:txBody>
                    <a:bodyPr/>
                    <a:lstStyle/>
                    <a:p>
                      <a:pPr algn="ctr" fontAlgn="ctr"/>
                      <a:r>
                        <a:rPr lang="hu-HU" sz="1200" b="0" i="0" u="none" strike="noStrike">
                          <a:solidFill>
                            <a:srgbClr val="000000"/>
                          </a:solidFill>
                          <a:effectLst/>
                          <a:latin typeface="Gill Sans MT" panose="020B0502020104020203" pitchFamily="34" charset="-18"/>
                        </a:rPr>
                        <a:t>9,01%</a:t>
                      </a:r>
                    </a:p>
                  </a:txBody>
                  <a:tcPr marL="9525" marR="9525" marT="9525" marB="0" anchor="ctr"/>
                </a:tc>
              </a:tr>
              <a:tr h="208881">
                <a:tc>
                  <a:txBody>
                    <a:bodyPr/>
                    <a:lstStyle/>
                    <a:p>
                      <a:pPr algn="ctr" fontAlgn="b"/>
                      <a:r>
                        <a:rPr lang="hu-HU" sz="1200" b="0" i="0" u="none" strike="noStrike">
                          <a:solidFill>
                            <a:srgbClr val="000000"/>
                          </a:solidFill>
                          <a:effectLst/>
                          <a:latin typeface="Gill Sans MT" panose="020B0502020104020203" pitchFamily="34" charset="-18"/>
                        </a:rPr>
                        <a:t>2015. várható</a:t>
                      </a:r>
                    </a:p>
                  </a:txBody>
                  <a:tcPr marL="9525" marR="9525" marT="9525" marB="0" anchor="b"/>
                </a:tc>
                <a:tc>
                  <a:txBody>
                    <a:bodyPr/>
                    <a:lstStyle/>
                    <a:p>
                      <a:pPr algn="ctr" fontAlgn="ctr"/>
                      <a:r>
                        <a:rPr lang="hu-HU" sz="1200" b="0" i="0" u="none" strike="noStrike">
                          <a:solidFill>
                            <a:srgbClr val="000000"/>
                          </a:solidFill>
                          <a:effectLst/>
                          <a:latin typeface="Gill Sans MT" panose="020B0502020104020203" pitchFamily="34" charset="-18"/>
                        </a:rPr>
                        <a:t>               35 491    </a:t>
                      </a:r>
                    </a:p>
                  </a:txBody>
                  <a:tcPr marL="9525" marR="9525" marT="9525" marB="0" anchor="ctr"/>
                </a:tc>
                <a:tc>
                  <a:txBody>
                    <a:bodyPr/>
                    <a:lstStyle/>
                    <a:p>
                      <a:pPr algn="ctr" fontAlgn="ctr"/>
                      <a:r>
                        <a:rPr lang="hu-HU" sz="1200" b="0" i="0" u="none" strike="noStrike">
                          <a:solidFill>
                            <a:srgbClr val="000000"/>
                          </a:solidFill>
                          <a:effectLst/>
                          <a:latin typeface="Gill Sans MT" panose="020B0502020104020203" pitchFamily="34" charset="-18"/>
                        </a:rPr>
                        <a:t>3,29%</a:t>
                      </a:r>
                    </a:p>
                  </a:txBody>
                  <a:tcPr marL="9525" marR="9525" marT="9525" marB="0" anchor="ctr"/>
                </a:tc>
                <a:tc>
                  <a:txBody>
                    <a:bodyPr/>
                    <a:lstStyle/>
                    <a:p>
                      <a:pPr algn="ctr" fontAlgn="ctr"/>
                      <a:r>
                        <a:rPr lang="hu-HU" sz="1200" b="0" i="0" u="none" strike="noStrike">
                          <a:solidFill>
                            <a:srgbClr val="000000"/>
                          </a:solidFill>
                          <a:effectLst/>
                          <a:latin typeface="Gill Sans MT" panose="020B0502020104020203" pitchFamily="34" charset="-18"/>
                        </a:rPr>
                        <a:t>                 98,80    </a:t>
                      </a:r>
                    </a:p>
                  </a:txBody>
                  <a:tcPr marL="9525" marR="9525" marT="9525" marB="0" anchor="ctr"/>
                </a:tc>
                <a:tc>
                  <a:txBody>
                    <a:bodyPr/>
                    <a:lstStyle/>
                    <a:p>
                      <a:pPr algn="ctr" fontAlgn="ctr"/>
                      <a:r>
                        <a:rPr lang="hu-HU" sz="1200" b="0" i="0" u="none" strike="noStrike" dirty="0">
                          <a:solidFill>
                            <a:srgbClr val="000000"/>
                          </a:solidFill>
                          <a:effectLst/>
                          <a:latin typeface="Gill Sans MT" panose="020B0502020104020203" pitchFamily="34" charset="-18"/>
                        </a:rPr>
                        <a:t>9,10%</a:t>
                      </a:r>
                    </a:p>
                  </a:txBody>
                  <a:tcPr marL="9525" marR="9525" marT="9525" marB="0" anchor="ctr"/>
                </a:tc>
              </a:tr>
            </a:tbl>
          </a:graphicData>
        </a:graphic>
      </p:graphicFrame>
      <p:sp>
        <p:nvSpPr>
          <p:cNvPr id="11" name="Szövegdoboz 10"/>
          <p:cNvSpPr txBox="1"/>
          <p:nvPr/>
        </p:nvSpPr>
        <p:spPr>
          <a:xfrm>
            <a:off x="35496" y="1412776"/>
            <a:ext cx="3335627" cy="3293209"/>
          </a:xfrm>
          <a:prstGeom prst="rect">
            <a:avLst/>
          </a:prstGeom>
          <a:noFill/>
        </p:spPr>
        <p:txBody>
          <a:bodyPr wrap="square" rtlCol="0">
            <a:spAutoFit/>
          </a:bodyPr>
          <a:lstStyle/>
          <a:p>
            <a:pPr algn="just" defTabSz="457200" fontAlgn="base">
              <a:spcBef>
                <a:spcPct val="0"/>
              </a:spcBef>
              <a:spcAft>
                <a:spcPct val="0"/>
              </a:spcAft>
            </a:pPr>
            <a:r>
              <a:rPr lang="hu-HU" sz="1600" dirty="0">
                <a:solidFill>
                  <a:srgbClr val="555F19"/>
                </a:solidFill>
              </a:rPr>
              <a:t>Látható, hogy a 2000-es évek elejétől a piaci részesedés a </a:t>
            </a:r>
            <a:r>
              <a:rPr lang="hu-HU" sz="1600" dirty="0" smtClean="0">
                <a:solidFill>
                  <a:srgbClr val="555F19"/>
                </a:solidFill>
              </a:rPr>
              <a:t>taglétszám </a:t>
            </a:r>
            <a:r>
              <a:rPr lang="hu-HU" sz="1600" dirty="0">
                <a:solidFill>
                  <a:srgbClr val="555F19"/>
                </a:solidFill>
              </a:rPr>
              <a:t>esetében monoton csökkenő tendenciát vett fel. </a:t>
            </a:r>
            <a:endParaRPr lang="hu-HU" sz="1600" dirty="0" smtClean="0">
              <a:solidFill>
                <a:srgbClr val="555F19"/>
              </a:solidFill>
            </a:endParaRPr>
          </a:p>
          <a:p>
            <a:pPr algn="just" defTabSz="457200" fontAlgn="base">
              <a:spcBef>
                <a:spcPct val="0"/>
              </a:spcBef>
              <a:spcAft>
                <a:spcPct val="0"/>
              </a:spcAft>
            </a:pPr>
            <a:r>
              <a:rPr lang="hu-HU" sz="1600" dirty="0" smtClean="0">
                <a:solidFill>
                  <a:srgbClr val="555F19"/>
                </a:solidFill>
              </a:rPr>
              <a:t>Ez </a:t>
            </a:r>
            <a:r>
              <a:rPr lang="hu-HU" sz="1600" dirty="0">
                <a:solidFill>
                  <a:srgbClr val="555F19"/>
                </a:solidFill>
              </a:rPr>
              <a:t>a tendencia a 2012-ben elindult növekedési stratégia lépéseinek köszönhetően a beolvadások megvalósításával tudott megfordulni</a:t>
            </a:r>
            <a:r>
              <a:rPr lang="hu-HU" sz="1600" dirty="0" smtClean="0">
                <a:solidFill>
                  <a:srgbClr val="555F19"/>
                </a:solidFill>
              </a:rPr>
              <a:t>.</a:t>
            </a:r>
          </a:p>
          <a:p>
            <a:pPr algn="just" defTabSz="457200" fontAlgn="base">
              <a:spcBef>
                <a:spcPct val="0"/>
              </a:spcBef>
              <a:spcAft>
                <a:spcPct val="0"/>
              </a:spcAft>
            </a:pPr>
            <a:endParaRPr lang="hu-HU" sz="1600" dirty="0">
              <a:solidFill>
                <a:srgbClr val="555F19"/>
              </a:solidFill>
            </a:endParaRPr>
          </a:p>
          <a:p>
            <a:pPr algn="just" defTabSz="457200" fontAlgn="base">
              <a:spcBef>
                <a:spcPct val="0"/>
              </a:spcBef>
              <a:spcAft>
                <a:spcPct val="0"/>
              </a:spcAft>
            </a:pPr>
            <a:r>
              <a:rPr lang="hu-HU" sz="1600" dirty="0" smtClean="0">
                <a:solidFill>
                  <a:srgbClr val="555F19"/>
                </a:solidFill>
              </a:rPr>
              <a:t>A kezelt vagyon tekintetében a csökkenés szolidabb mértékű, de 2011 után a beolvadások hatására erősen emelkedik.</a:t>
            </a:r>
            <a:endParaRPr lang="hu-HU" sz="1600" dirty="0">
              <a:solidFill>
                <a:srgbClr val="555F19"/>
              </a:solidFill>
            </a:endParaRPr>
          </a:p>
        </p:txBody>
      </p:sp>
      <p:sp>
        <p:nvSpPr>
          <p:cNvPr id="2" name="Szövegdoboz 1"/>
          <p:cNvSpPr txBox="1"/>
          <p:nvPr/>
        </p:nvSpPr>
        <p:spPr>
          <a:xfrm>
            <a:off x="467544" y="6570161"/>
            <a:ext cx="1116010" cy="276999"/>
          </a:xfrm>
          <a:prstGeom prst="rect">
            <a:avLst/>
          </a:prstGeom>
          <a:noFill/>
        </p:spPr>
        <p:txBody>
          <a:bodyPr wrap="none" rtlCol="0">
            <a:spAutoFit/>
          </a:bodyPr>
          <a:lstStyle/>
          <a:p>
            <a:pPr algn="ctr" defTabSz="457200" fontAlgn="base">
              <a:spcBef>
                <a:spcPct val="0"/>
              </a:spcBef>
              <a:spcAft>
                <a:spcPct val="0"/>
              </a:spcAft>
            </a:pPr>
            <a:r>
              <a:rPr lang="hu-HU" sz="1200" dirty="0" smtClean="0">
                <a:solidFill>
                  <a:schemeClr val="bg1"/>
                </a:solidFill>
                <a:latin typeface="Arial" pitchFamily="34" charset="0"/>
              </a:rPr>
              <a:t>* Forrás </a:t>
            </a:r>
            <a:r>
              <a:rPr lang="hu-HU" sz="1200" dirty="0" smtClean="0">
                <a:solidFill>
                  <a:schemeClr val="bg1"/>
                </a:solidFill>
              </a:rPr>
              <a:t>MNB</a:t>
            </a:r>
            <a:endParaRPr lang="hu-HU" sz="1200" dirty="0">
              <a:solidFill>
                <a:schemeClr val="bg1"/>
              </a:solidFill>
            </a:endParaRPr>
          </a:p>
        </p:txBody>
      </p:sp>
      <p:pic>
        <p:nvPicPr>
          <p:cNvPr id="6" name="Kép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904" y="4149080"/>
            <a:ext cx="1512168" cy="252029"/>
          </a:xfrm>
          <a:prstGeom prst="rect">
            <a:avLst/>
          </a:prstGeom>
        </p:spPr>
      </p:pic>
      <p:pic>
        <p:nvPicPr>
          <p:cNvPr id="10" name="Kép 9"/>
          <p:cNvPicPr>
            <a:picLocks noChangeAspect="1"/>
          </p:cNvPicPr>
          <p:nvPr/>
        </p:nvPicPr>
        <p:blipFill>
          <a:blip r:embed="rId9"/>
          <a:stretch>
            <a:fillRect/>
          </a:stretch>
        </p:blipFill>
        <p:spPr>
          <a:xfrm>
            <a:off x="4067944" y="4017663"/>
            <a:ext cx="4032448" cy="114234"/>
          </a:xfrm>
          <a:prstGeom prst="rect">
            <a:avLst/>
          </a:prstGeom>
        </p:spPr>
      </p:pic>
      <p:pic>
        <p:nvPicPr>
          <p:cNvPr id="7" name="Kép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09747" y="2852936"/>
            <a:ext cx="458226" cy="1920428"/>
          </a:xfrm>
          <a:prstGeom prst="rect">
            <a:avLst/>
          </a:prstGeom>
        </p:spPr>
      </p:pic>
      <p:pic>
        <p:nvPicPr>
          <p:cNvPr id="9" name="Kép 8"/>
          <p:cNvPicPr>
            <a:picLocks noChangeAspect="1"/>
          </p:cNvPicPr>
          <p:nvPr/>
        </p:nvPicPr>
        <p:blipFill>
          <a:blip r:embed="rId11"/>
          <a:stretch>
            <a:fillRect/>
          </a:stretch>
        </p:blipFill>
        <p:spPr>
          <a:xfrm>
            <a:off x="5270318" y="4225991"/>
            <a:ext cx="983357" cy="175118"/>
          </a:xfrm>
          <a:prstGeom prst="rect">
            <a:avLst/>
          </a:prstGeom>
        </p:spPr>
      </p:pic>
    </p:spTree>
    <p:extLst>
      <p:ext uri="{BB962C8B-B14F-4D97-AF65-F5344CB8AC3E}">
        <p14:creationId xmlns:p14="http://schemas.microsoft.com/office/powerpoint/2010/main" val="1401583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221620674"/>
              </p:ext>
            </p:extLst>
          </p:nvPr>
        </p:nvGraphicFramePr>
        <p:xfrm>
          <a:off x="1383985" y="260648"/>
          <a:ext cx="7131159"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zövegdoboz 2"/>
          <p:cNvSpPr txBox="1"/>
          <p:nvPr/>
        </p:nvSpPr>
        <p:spPr>
          <a:xfrm>
            <a:off x="1835696" y="1124744"/>
            <a:ext cx="8908328" cy="338554"/>
          </a:xfrm>
          <a:prstGeom prst="rect">
            <a:avLst/>
          </a:prstGeom>
          <a:noFill/>
        </p:spPr>
        <p:txBody>
          <a:bodyPr wrap="square" rtlCol="0">
            <a:spAutoFit/>
          </a:bodyPr>
          <a:lstStyle/>
          <a:p>
            <a:pPr algn="just" defTabSz="457200"/>
            <a:r>
              <a:rPr lang="hu-HU" sz="1600" dirty="0" smtClean="0">
                <a:solidFill>
                  <a:srgbClr val="555F19"/>
                </a:solidFill>
              </a:rPr>
              <a:t>A Pannónia Nyugdíjpénztár taglétszáma meghaladja a 35.000 főt.</a:t>
            </a:r>
            <a:endParaRPr lang="hu-HU" sz="1600" dirty="0">
              <a:solidFill>
                <a:srgbClr val="555F19"/>
              </a:solidFill>
            </a:endParaRPr>
          </a:p>
        </p:txBody>
      </p:sp>
      <p:pic>
        <p:nvPicPr>
          <p:cNvPr id="6" name="Kép 5"/>
          <p:cNvPicPr>
            <a:picLocks noChangeAspect="1"/>
          </p:cNvPicPr>
          <p:nvPr/>
        </p:nvPicPr>
        <p:blipFill>
          <a:blip r:embed="rId7"/>
          <a:stretch>
            <a:fillRect/>
          </a:stretch>
        </p:blipFill>
        <p:spPr>
          <a:xfrm>
            <a:off x="268208" y="1744085"/>
            <a:ext cx="8696280" cy="3265391"/>
          </a:xfrm>
          <a:prstGeom prst="rect">
            <a:avLst/>
          </a:prstGeom>
        </p:spPr>
      </p:pic>
      <p:sp>
        <p:nvSpPr>
          <p:cNvPr id="2" name="Lekerekített téglalapbuborék 1"/>
          <p:cNvSpPr/>
          <p:nvPr/>
        </p:nvSpPr>
        <p:spPr>
          <a:xfrm>
            <a:off x="611560" y="5290263"/>
            <a:ext cx="1656184" cy="792088"/>
          </a:xfrm>
          <a:prstGeom prst="wedgeRoundRectCallou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smtClean="0">
                <a:solidFill>
                  <a:srgbClr val="C00000"/>
                </a:solidFill>
              </a:rPr>
              <a:t>Mobilitás Nyugdíjpénztár (2012)</a:t>
            </a:r>
            <a:endParaRPr lang="hu-HU" sz="1600" b="1" dirty="0">
              <a:solidFill>
                <a:srgbClr val="C00000"/>
              </a:solidFill>
            </a:endParaRPr>
          </a:p>
        </p:txBody>
      </p:sp>
      <p:sp>
        <p:nvSpPr>
          <p:cNvPr id="7" name="Lekerekített téglalapbuborék 6"/>
          <p:cNvSpPr/>
          <p:nvPr/>
        </p:nvSpPr>
        <p:spPr>
          <a:xfrm>
            <a:off x="3851920" y="5280653"/>
            <a:ext cx="1656184" cy="792088"/>
          </a:xfrm>
          <a:prstGeom prst="wedgeRoundRectCallou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smtClean="0">
                <a:solidFill>
                  <a:srgbClr val="C00000"/>
                </a:solidFill>
              </a:rPr>
              <a:t>XI. kerületi Nyugdíjpénztár</a:t>
            </a:r>
          </a:p>
          <a:p>
            <a:pPr algn="ctr"/>
            <a:r>
              <a:rPr lang="hu-HU" sz="1600" b="1" dirty="0" smtClean="0">
                <a:solidFill>
                  <a:srgbClr val="C00000"/>
                </a:solidFill>
              </a:rPr>
              <a:t>(2013)</a:t>
            </a:r>
            <a:endParaRPr lang="hu-HU" sz="1600" b="1" dirty="0">
              <a:solidFill>
                <a:srgbClr val="C00000"/>
              </a:solidFill>
            </a:endParaRPr>
          </a:p>
        </p:txBody>
      </p:sp>
      <p:sp>
        <p:nvSpPr>
          <p:cNvPr id="8" name="Lekerekített téglalapbuborék 7"/>
          <p:cNvSpPr/>
          <p:nvPr/>
        </p:nvSpPr>
        <p:spPr>
          <a:xfrm>
            <a:off x="6948264" y="5269059"/>
            <a:ext cx="1656184" cy="792088"/>
          </a:xfrm>
          <a:prstGeom prst="wedgeRoundRectCallou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smtClean="0">
                <a:solidFill>
                  <a:srgbClr val="C00000"/>
                </a:solidFill>
              </a:rPr>
              <a:t>Quaestor Nyugdíjpénztár (2015)</a:t>
            </a:r>
            <a:endParaRPr lang="hu-HU" sz="1600" b="1" dirty="0">
              <a:solidFill>
                <a:srgbClr val="C00000"/>
              </a:solidFill>
            </a:endParaRPr>
          </a:p>
        </p:txBody>
      </p:sp>
    </p:spTree>
    <p:extLst>
      <p:ext uri="{BB962C8B-B14F-4D97-AF65-F5344CB8AC3E}">
        <p14:creationId xmlns:p14="http://schemas.microsoft.com/office/powerpoint/2010/main" val="227324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nvPr>
        </p:nvGraphicFramePr>
        <p:xfrm>
          <a:off x="1383985" y="260648"/>
          <a:ext cx="7131159"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áblázat 1"/>
          <p:cNvGraphicFramePr>
            <a:graphicFrameLocks noGrp="1"/>
          </p:cNvGraphicFramePr>
          <p:nvPr>
            <p:extLst>
              <p:ext uri="{D42A27DB-BD31-4B8C-83A1-F6EECF244321}">
                <p14:modId xmlns:p14="http://schemas.microsoft.com/office/powerpoint/2010/main" val="3796310168"/>
              </p:ext>
            </p:extLst>
          </p:nvPr>
        </p:nvGraphicFramePr>
        <p:xfrm>
          <a:off x="251520" y="2132856"/>
          <a:ext cx="8640961" cy="1428237"/>
        </p:xfrm>
        <a:graphic>
          <a:graphicData uri="http://schemas.openxmlformats.org/drawingml/2006/table">
            <a:tbl>
              <a:tblPr>
                <a:tableStyleId>{69C7853C-536D-4A76-A0AE-DD22124D55A5}</a:tableStyleId>
              </a:tblPr>
              <a:tblGrid>
                <a:gridCol w="1389582"/>
                <a:gridCol w="1533332"/>
                <a:gridCol w="990276"/>
                <a:gridCol w="1165971"/>
                <a:gridCol w="990276"/>
                <a:gridCol w="1581248"/>
                <a:gridCol w="990276"/>
              </a:tblGrid>
              <a:tr h="314275">
                <a:tc>
                  <a:txBody>
                    <a:bodyPr/>
                    <a:lstStyle/>
                    <a:p>
                      <a:pPr algn="l" fontAlgn="b"/>
                      <a:r>
                        <a:rPr lang="hu-HU" sz="1100" u="none" strike="noStrike" dirty="0">
                          <a:effectLst/>
                        </a:rPr>
                        <a:t>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1100" b="1" u="none" strike="noStrike" dirty="0">
                          <a:effectLst/>
                        </a:rPr>
                        <a:t>Vagyon (eFt)</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100" b="1" u="none" strike="noStrike" dirty="0">
                          <a:effectLst/>
                        </a:rPr>
                        <a:t>Arány (%)</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100" b="1" u="none" strike="noStrike" dirty="0">
                          <a:effectLst/>
                        </a:rPr>
                        <a:t>Taglétszám (fő)</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100" b="1" u="none" strike="noStrike" dirty="0">
                          <a:effectLst/>
                        </a:rPr>
                        <a:t>Arány (%)</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100" b="1" u="none" strike="noStrike" dirty="0">
                          <a:effectLst/>
                        </a:rPr>
                        <a:t>Tagdíjbevétel (eFt)</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100" b="1" u="none" strike="noStrike" dirty="0">
                          <a:effectLst/>
                        </a:rPr>
                        <a:t>Arány (%)</a:t>
                      </a:r>
                      <a:endParaRPr lang="hu-HU" sz="1100" b="1" i="0" u="none" strike="noStrike" dirty="0">
                        <a:solidFill>
                          <a:srgbClr val="000000"/>
                        </a:solidFill>
                        <a:effectLst/>
                        <a:latin typeface="Calibri" panose="020F0502020204030204" pitchFamily="34" charset="0"/>
                      </a:endParaRPr>
                    </a:p>
                  </a:txBody>
                  <a:tcPr marL="9525" marR="9525" marT="9525" marB="0" anchor="ctr"/>
                </a:tc>
              </a:tr>
              <a:tr h="278843">
                <a:tc>
                  <a:txBody>
                    <a:bodyPr/>
                    <a:lstStyle/>
                    <a:p>
                      <a:pPr algn="ctr" fontAlgn="b"/>
                      <a:r>
                        <a:rPr lang="hu-HU" sz="1100" b="1" u="none" strike="noStrike" dirty="0">
                          <a:effectLst/>
                        </a:rPr>
                        <a:t>Pannónia</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      72 583 699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81%</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u="none" strike="noStrike" dirty="0">
                          <a:effectLst/>
                        </a:rPr>
                        <a:t>               </a:t>
                      </a:r>
                      <a:r>
                        <a:rPr lang="hu-HU" sz="1100" u="none" strike="noStrike" dirty="0" smtClean="0">
                          <a:effectLst/>
                        </a:rPr>
                        <a:t>    </a:t>
                      </a:r>
                      <a:r>
                        <a:rPr lang="hu-HU" sz="1100" u="none" strike="noStrike" dirty="0">
                          <a:effectLst/>
                        </a:rPr>
                        <a:t>28 062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82%</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u="none" strike="noStrike" dirty="0">
                          <a:effectLst/>
                        </a:rPr>
                        <a:t>                    7 025 898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89,7%</a:t>
                      </a:r>
                      <a:endParaRPr lang="hu-HU" sz="1100" b="0" i="0" u="none" strike="noStrike" dirty="0">
                        <a:solidFill>
                          <a:srgbClr val="000000"/>
                        </a:solidFill>
                        <a:effectLst/>
                        <a:latin typeface="Calibri" panose="020F0502020204030204" pitchFamily="34" charset="0"/>
                      </a:endParaRPr>
                    </a:p>
                  </a:txBody>
                  <a:tcPr marL="9525" marR="9525" marT="9525" marB="0" anchor="b"/>
                </a:tc>
              </a:tr>
              <a:tr h="265565">
                <a:tc>
                  <a:txBody>
                    <a:bodyPr/>
                    <a:lstStyle/>
                    <a:p>
                      <a:pPr algn="ctr" fontAlgn="b"/>
                      <a:r>
                        <a:rPr lang="hu-HU" sz="1100" b="1" u="none" strike="noStrike" dirty="0">
                          <a:effectLst/>
                        </a:rPr>
                        <a:t>Mobilitás</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      15 526 721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18%</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u="none" strike="noStrike" dirty="0">
                          <a:effectLst/>
                        </a:rPr>
                        <a:t>               </a:t>
                      </a:r>
                      <a:r>
                        <a:rPr lang="hu-HU" sz="1100" u="none" strike="noStrike" dirty="0" smtClean="0">
                          <a:effectLst/>
                        </a:rPr>
                        <a:t>       </a:t>
                      </a:r>
                      <a:r>
                        <a:rPr lang="hu-HU" sz="1100" u="none" strike="noStrike" dirty="0">
                          <a:effectLst/>
                        </a:rPr>
                        <a:t>6 352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smtClean="0">
                          <a:effectLst/>
                        </a:rPr>
                        <a:t>17%</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u="none" strike="noStrike" dirty="0">
                          <a:effectLst/>
                        </a:rPr>
                        <a:t>                       784 108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10%</a:t>
                      </a:r>
                      <a:endParaRPr lang="hu-HU" sz="1100" b="0" i="0" u="none" strike="noStrike" dirty="0">
                        <a:solidFill>
                          <a:srgbClr val="000000"/>
                        </a:solidFill>
                        <a:effectLst/>
                        <a:latin typeface="Calibri" panose="020F0502020204030204" pitchFamily="34" charset="0"/>
                      </a:endParaRPr>
                    </a:p>
                  </a:txBody>
                  <a:tcPr marL="9525" marR="9525" marT="9525" marB="0" anchor="b"/>
                </a:tc>
              </a:tr>
              <a:tr h="278843">
                <a:tc>
                  <a:txBody>
                    <a:bodyPr/>
                    <a:lstStyle/>
                    <a:p>
                      <a:pPr algn="ctr" fontAlgn="b"/>
                      <a:r>
                        <a:rPr lang="hu-HU" sz="1100" b="1" u="none" strike="noStrike" dirty="0">
                          <a:effectLst/>
                        </a:rPr>
                        <a:t>XI. </a:t>
                      </a:r>
                      <a:r>
                        <a:rPr lang="hu-HU" sz="1100" b="1" u="none" strike="noStrike" dirty="0" smtClean="0">
                          <a:effectLst/>
                        </a:rPr>
                        <a:t>kerület*</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           563 729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1%</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u="none" strike="noStrike" dirty="0">
                          <a:effectLst/>
                        </a:rPr>
                        <a:t>              </a:t>
                      </a:r>
                      <a:r>
                        <a:rPr lang="hu-HU" sz="1100" u="none" strike="noStrike" dirty="0" smtClean="0">
                          <a:effectLst/>
                        </a:rPr>
                        <a:t>           </a:t>
                      </a:r>
                      <a:r>
                        <a:rPr lang="hu-HU" sz="1100" u="none" strike="noStrike" dirty="0">
                          <a:effectLst/>
                        </a:rPr>
                        <a:t>309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1%</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u="none" strike="noStrike" dirty="0">
                          <a:effectLst/>
                        </a:rPr>
                        <a:t>                         20 358    </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0,3%</a:t>
                      </a:r>
                      <a:endParaRPr lang="hu-HU" sz="1100" b="0" i="0" u="none" strike="noStrike" dirty="0">
                        <a:solidFill>
                          <a:srgbClr val="000000"/>
                        </a:solidFill>
                        <a:effectLst/>
                        <a:latin typeface="Calibri" panose="020F0502020204030204" pitchFamily="34" charset="0"/>
                      </a:endParaRPr>
                    </a:p>
                  </a:txBody>
                  <a:tcPr marL="9525" marR="9525" marT="9525" marB="0" anchor="b"/>
                </a:tc>
              </a:tr>
              <a:tr h="290711">
                <a:tc>
                  <a:txBody>
                    <a:bodyPr/>
                    <a:lstStyle/>
                    <a:p>
                      <a:pPr algn="ctr" fontAlgn="b"/>
                      <a:r>
                        <a:rPr lang="hu-HU" sz="1100" b="1" u="none" strike="noStrike" dirty="0">
                          <a:effectLst/>
                        </a:rPr>
                        <a:t>Összesen:</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b="1" u="none" strike="noStrike" dirty="0">
                          <a:effectLst/>
                        </a:rPr>
                        <a:t>      88 674 149    </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b="1" u="none" strike="noStrike" dirty="0">
                          <a:effectLst/>
                        </a:rPr>
                        <a:t> </a:t>
                      </a:r>
                      <a:r>
                        <a:rPr lang="hu-HU" sz="1100" b="1" u="none" strike="noStrike" dirty="0" smtClean="0">
                          <a:effectLst/>
                        </a:rPr>
                        <a:t>100%</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b="1" u="none" strike="noStrike" dirty="0">
                          <a:effectLst/>
                        </a:rPr>
                        <a:t>         </a:t>
                      </a:r>
                      <a:r>
                        <a:rPr lang="hu-HU" sz="1100" b="1" u="none" strike="noStrike" dirty="0" smtClean="0">
                          <a:effectLst/>
                        </a:rPr>
                        <a:t>          </a:t>
                      </a:r>
                      <a:r>
                        <a:rPr lang="hu-HU" sz="1100" b="1" u="none" strike="noStrike" dirty="0">
                          <a:effectLst/>
                        </a:rPr>
                        <a:t>34 723   </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b="1" u="none" strike="noStrike" dirty="0">
                          <a:effectLst/>
                        </a:rPr>
                        <a:t> </a:t>
                      </a:r>
                      <a:r>
                        <a:rPr lang="hu-HU" sz="1100" b="1" u="none" strike="noStrike" dirty="0" smtClean="0">
                          <a:effectLst/>
                        </a:rPr>
                        <a:t>100%</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u-HU" sz="1100" b="1" u="none" strike="noStrike" dirty="0">
                          <a:effectLst/>
                        </a:rPr>
                        <a:t>                    7 830 364    </a:t>
                      </a:r>
                      <a:endParaRPr lang="hu-H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b="1" u="none" strike="noStrike" dirty="0">
                          <a:effectLst/>
                        </a:rPr>
                        <a:t> </a:t>
                      </a:r>
                      <a:r>
                        <a:rPr lang="hu-HU" sz="1100" b="1" u="none" strike="noStrike" dirty="0" smtClean="0">
                          <a:effectLst/>
                        </a:rPr>
                        <a:t>100%</a:t>
                      </a:r>
                    </a:p>
                  </a:txBody>
                  <a:tcPr marL="9525" marR="9525" marT="9525" marB="0" anchor="b"/>
                </a:tc>
              </a:tr>
            </a:tbl>
          </a:graphicData>
        </a:graphic>
      </p:graphicFrame>
      <p:graphicFrame>
        <p:nvGraphicFramePr>
          <p:cNvPr id="7" name="Diagram 6"/>
          <p:cNvGraphicFramePr>
            <a:graphicFrameLocks/>
          </p:cNvGraphicFramePr>
          <p:nvPr>
            <p:extLst>
              <p:ext uri="{D42A27DB-BD31-4B8C-83A1-F6EECF244321}">
                <p14:modId xmlns:p14="http://schemas.microsoft.com/office/powerpoint/2010/main" val="3438249034"/>
              </p:ext>
            </p:extLst>
          </p:nvPr>
        </p:nvGraphicFramePr>
        <p:xfrm>
          <a:off x="467544" y="3645024"/>
          <a:ext cx="2520280" cy="25922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Diagram 7"/>
          <p:cNvGraphicFramePr>
            <a:graphicFrameLocks/>
          </p:cNvGraphicFramePr>
          <p:nvPr>
            <p:extLst>
              <p:ext uri="{D42A27DB-BD31-4B8C-83A1-F6EECF244321}">
                <p14:modId xmlns:p14="http://schemas.microsoft.com/office/powerpoint/2010/main" val="846007087"/>
              </p:ext>
            </p:extLst>
          </p:nvPr>
        </p:nvGraphicFramePr>
        <p:xfrm>
          <a:off x="6300192" y="3645024"/>
          <a:ext cx="2232248" cy="25922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Diagram 8"/>
          <p:cNvGraphicFramePr>
            <a:graphicFrameLocks/>
          </p:cNvGraphicFramePr>
          <p:nvPr>
            <p:extLst>
              <p:ext uri="{D42A27DB-BD31-4B8C-83A1-F6EECF244321}">
                <p14:modId xmlns:p14="http://schemas.microsoft.com/office/powerpoint/2010/main" val="1222657946"/>
              </p:ext>
            </p:extLst>
          </p:nvPr>
        </p:nvGraphicFramePr>
        <p:xfrm>
          <a:off x="3383868" y="3645024"/>
          <a:ext cx="2376264" cy="2592288"/>
        </p:xfrm>
        <a:graphic>
          <a:graphicData uri="http://schemas.openxmlformats.org/drawingml/2006/chart">
            <c:chart xmlns:c="http://schemas.openxmlformats.org/drawingml/2006/chart" xmlns:r="http://schemas.openxmlformats.org/officeDocument/2006/relationships" r:id="rId9"/>
          </a:graphicData>
        </a:graphic>
      </p:graphicFrame>
      <p:sp>
        <p:nvSpPr>
          <p:cNvPr id="10" name="Szövegdoboz 9"/>
          <p:cNvSpPr txBox="1"/>
          <p:nvPr/>
        </p:nvSpPr>
        <p:spPr>
          <a:xfrm>
            <a:off x="251520" y="1412776"/>
            <a:ext cx="8640960" cy="584775"/>
          </a:xfrm>
          <a:prstGeom prst="rect">
            <a:avLst/>
          </a:prstGeom>
          <a:noFill/>
        </p:spPr>
        <p:txBody>
          <a:bodyPr wrap="square" rtlCol="0">
            <a:spAutoFit/>
          </a:bodyPr>
          <a:lstStyle/>
          <a:p>
            <a:pPr algn="just" defTabSz="457200"/>
            <a:r>
              <a:rPr lang="hu-HU" sz="1600" dirty="0" smtClean="0">
                <a:solidFill>
                  <a:srgbClr val="555A18"/>
                </a:solidFill>
                <a:latin typeface="+mn-lt"/>
              </a:rPr>
              <a:t>A beolvadással érkezett vagyon és taglétszám aránya </a:t>
            </a:r>
            <a:r>
              <a:rPr lang="hu-HU" sz="1600" dirty="0">
                <a:solidFill>
                  <a:srgbClr val="555A18"/>
                </a:solidFill>
              </a:rPr>
              <a:t>2014. </a:t>
            </a:r>
            <a:r>
              <a:rPr lang="hu-HU" sz="1600" dirty="0" smtClean="0">
                <a:solidFill>
                  <a:srgbClr val="555A18"/>
                </a:solidFill>
              </a:rPr>
              <a:t>év végén </a:t>
            </a:r>
            <a:r>
              <a:rPr lang="hu-HU" sz="1600" dirty="0" smtClean="0">
                <a:solidFill>
                  <a:srgbClr val="555A18"/>
                </a:solidFill>
                <a:latin typeface="+mn-lt"/>
              </a:rPr>
              <a:t>közel 20%. A tagdíjbevételek esetében ez az arány 10% körüli, azaz több mint 800 millió forint a  beolvadók által befizetett tagdíj.</a:t>
            </a:r>
            <a:endParaRPr lang="hu-HU" sz="1600" dirty="0">
              <a:solidFill>
                <a:srgbClr val="555A18"/>
              </a:solidFill>
              <a:latin typeface="+mn-lt"/>
            </a:endParaRPr>
          </a:p>
        </p:txBody>
      </p:sp>
      <p:sp>
        <p:nvSpPr>
          <p:cNvPr id="3" name="Szövegdoboz 2"/>
          <p:cNvSpPr txBox="1"/>
          <p:nvPr/>
        </p:nvSpPr>
        <p:spPr>
          <a:xfrm>
            <a:off x="251520" y="6165304"/>
            <a:ext cx="7787838" cy="276999"/>
          </a:xfrm>
          <a:prstGeom prst="rect">
            <a:avLst/>
          </a:prstGeom>
          <a:noFill/>
        </p:spPr>
        <p:txBody>
          <a:bodyPr wrap="none" rtlCol="0">
            <a:spAutoFit/>
          </a:bodyPr>
          <a:lstStyle/>
          <a:p>
            <a:pPr algn="ctr" defTabSz="457200" fontAlgn="base">
              <a:spcBef>
                <a:spcPct val="0"/>
              </a:spcBef>
              <a:spcAft>
                <a:spcPct val="0"/>
              </a:spcAft>
            </a:pPr>
            <a:r>
              <a:rPr lang="hu-HU" sz="1200" dirty="0">
                <a:solidFill>
                  <a:srgbClr val="555A18"/>
                </a:solidFill>
                <a:latin typeface="+mn-lt"/>
              </a:rPr>
              <a:t>* A XI. kerületi Nyugdíjpénztár </a:t>
            </a:r>
            <a:r>
              <a:rPr lang="hu-HU" sz="1200" dirty="0" smtClean="0">
                <a:solidFill>
                  <a:srgbClr val="555A18"/>
                </a:solidFill>
                <a:latin typeface="+mn-lt"/>
              </a:rPr>
              <a:t>beolvadásának napja 2013.07.01., </a:t>
            </a:r>
            <a:r>
              <a:rPr lang="hu-HU" sz="1200" dirty="0">
                <a:solidFill>
                  <a:srgbClr val="555A18"/>
                </a:solidFill>
                <a:latin typeface="+mn-lt"/>
              </a:rPr>
              <a:t>így a feltűntetett </a:t>
            </a:r>
            <a:r>
              <a:rPr lang="hu-HU" sz="1200" dirty="0" smtClean="0">
                <a:solidFill>
                  <a:srgbClr val="555A18"/>
                </a:solidFill>
                <a:latin typeface="+mn-lt"/>
              </a:rPr>
              <a:t>adatok csak </a:t>
            </a:r>
            <a:r>
              <a:rPr lang="hu-HU" sz="1200" dirty="0">
                <a:solidFill>
                  <a:srgbClr val="555A18"/>
                </a:solidFill>
                <a:latin typeface="+mn-lt"/>
              </a:rPr>
              <a:t>fél évet foglalnak magukban</a:t>
            </a:r>
          </a:p>
        </p:txBody>
      </p:sp>
    </p:spTree>
    <p:extLst>
      <p:ext uri="{BB962C8B-B14F-4D97-AF65-F5344CB8AC3E}">
        <p14:creationId xmlns:p14="http://schemas.microsoft.com/office/powerpoint/2010/main" val="404488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547664"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219506" y="0"/>
              <a:ext cx="651212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smtClean="0">
                  <a:latin typeface="Gill Sans MT" pitchFamily="34" charset="-18"/>
                </a:rPr>
                <a:t>A CIG Pannónia Partnerség</a:t>
              </a:r>
              <a:endParaRPr lang="hu-HU" sz="2200" kern="1200" dirty="0">
                <a:latin typeface="Gill Sans MT" pitchFamily="34" charset="-18"/>
              </a:endParaRPr>
            </a:p>
          </p:txBody>
        </p:sp>
      </p:grpSp>
      <p:sp>
        <p:nvSpPr>
          <p:cNvPr id="9" name="Rectangle 804"/>
          <p:cNvSpPr>
            <a:spLocks noChangeArrowheads="1"/>
          </p:cNvSpPr>
          <p:nvPr/>
        </p:nvSpPr>
        <p:spPr bwMode="auto">
          <a:xfrm>
            <a:off x="609074" y="1700808"/>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chemeClr val="accent3">
                  <a:lumMod val="75000"/>
                </a:schemeClr>
              </a:solidFill>
            </a:endParaRPr>
          </a:p>
          <a:p>
            <a:pPr lvl="1" algn="just"/>
            <a:endParaRPr lang="hu-HU" dirty="0">
              <a:solidFill>
                <a:schemeClr val="accent3">
                  <a:lumMod val="75000"/>
                </a:schemeClr>
              </a:solidFill>
            </a:endParaRPr>
          </a:p>
        </p:txBody>
      </p:sp>
      <p:pic>
        <p:nvPicPr>
          <p:cNvPr id="3" name="Kép 2"/>
          <p:cNvPicPr>
            <a:picLocks noChangeAspect="1"/>
          </p:cNvPicPr>
          <p:nvPr/>
        </p:nvPicPr>
        <p:blipFill>
          <a:blip r:embed="rId3"/>
          <a:stretch>
            <a:fillRect/>
          </a:stretch>
        </p:blipFill>
        <p:spPr>
          <a:xfrm>
            <a:off x="1257332" y="1052735"/>
            <a:ext cx="7236806" cy="5400601"/>
          </a:xfrm>
          <a:prstGeom prst="rect">
            <a:avLst/>
          </a:prstGeom>
        </p:spPr>
      </p:pic>
    </p:spTree>
    <p:extLst>
      <p:ext uri="{BB962C8B-B14F-4D97-AF65-F5344CB8AC3E}">
        <p14:creationId xmlns:p14="http://schemas.microsoft.com/office/powerpoint/2010/main" val="300859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689875518"/>
              </p:ext>
            </p:extLst>
          </p:nvPr>
        </p:nvGraphicFramePr>
        <p:xfrm>
          <a:off x="1383985" y="260648"/>
          <a:ext cx="7131159"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ép 1"/>
          <p:cNvPicPr>
            <a:picLocks noChangeAspect="1"/>
          </p:cNvPicPr>
          <p:nvPr/>
        </p:nvPicPr>
        <p:blipFill>
          <a:blip r:embed="rId7"/>
          <a:stretch>
            <a:fillRect/>
          </a:stretch>
        </p:blipFill>
        <p:spPr>
          <a:xfrm>
            <a:off x="1619672" y="1340768"/>
            <a:ext cx="6674429" cy="3417604"/>
          </a:xfrm>
          <a:prstGeom prst="rect">
            <a:avLst/>
          </a:prstGeom>
        </p:spPr>
      </p:pic>
      <p:sp>
        <p:nvSpPr>
          <p:cNvPr id="12" name="Felhő 11"/>
          <p:cNvSpPr/>
          <p:nvPr/>
        </p:nvSpPr>
        <p:spPr>
          <a:xfrm rot="19884056">
            <a:off x="-4699" y="2355432"/>
            <a:ext cx="2422745" cy="1850504"/>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600" dirty="0" smtClean="0">
                <a:solidFill>
                  <a:srgbClr val="FF0000"/>
                </a:solidFill>
              </a:rPr>
              <a:t>A Mobilitás Nyugdíjpénztár beolvadása már az első évben megtérült!</a:t>
            </a:r>
            <a:endParaRPr lang="hu-HU" sz="1600" dirty="0">
              <a:solidFill>
                <a:srgbClr val="FF0000"/>
              </a:solidFill>
            </a:endParaRPr>
          </a:p>
        </p:txBody>
      </p:sp>
      <p:pic>
        <p:nvPicPr>
          <p:cNvPr id="3" name="Kép 2"/>
          <p:cNvPicPr>
            <a:picLocks noChangeAspect="1"/>
          </p:cNvPicPr>
          <p:nvPr/>
        </p:nvPicPr>
        <p:blipFill>
          <a:blip r:embed="rId8"/>
          <a:stretch>
            <a:fillRect/>
          </a:stretch>
        </p:blipFill>
        <p:spPr>
          <a:xfrm>
            <a:off x="1619672" y="4825200"/>
            <a:ext cx="6674429" cy="1559184"/>
          </a:xfrm>
          <a:prstGeom prst="rect">
            <a:avLst/>
          </a:prstGeom>
        </p:spPr>
      </p:pic>
    </p:spTree>
    <p:extLst>
      <p:ext uri="{BB962C8B-B14F-4D97-AF65-F5344CB8AC3E}">
        <p14:creationId xmlns:p14="http://schemas.microsoft.com/office/powerpoint/2010/main" val="3513436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noChangeAspect="1"/>
          </p:cNvPicPr>
          <p:nvPr/>
        </p:nvPicPr>
        <p:blipFill>
          <a:blip r:embed="rId2"/>
          <a:stretch>
            <a:fillRect/>
          </a:stretch>
        </p:blipFill>
        <p:spPr>
          <a:xfrm>
            <a:off x="6516216" y="3849314"/>
            <a:ext cx="2160240" cy="1502236"/>
          </a:xfrm>
          <a:prstGeom prst="rect">
            <a:avLst/>
          </a:prstGeom>
        </p:spPr>
      </p:pic>
      <p:graphicFrame>
        <p:nvGraphicFramePr>
          <p:cNvPr id="29" name="Diagram 28"/>
          <p:cNvGraphicFramePr/>
          <p:nvPr>
            <p:extLst>
              <p:ext uri="{D42A27DB-BD31-4B8C-83A1-F6EECF244321}">
                <p14:modId xmlns:p14="http://schemas.microsoft.com/office/powerpoint/2010/main" val="1071218459"/>
              </p:ext>
            </p:extLst>
          </p:nvPr>
        </p:nvGraphicFramePr>
        <p:xfrm>
          <a:off x="1383985" y="260648"/>
          <a:ext cx="7131159"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zövegdoboz 2"/>
          <p:cNvSpPr txBox="1"/>
          <p:nvPr/>
        </p:nvSpPr>
        <p:spPr>
          <a:xfrm>
            <a:off x="635246" y="2181451"/>
            <a:ext cx="4320480" cy="3293209"/>
          </a:xfrm>
          <a:prstGeom prst="rect">
            <a:avLst/>
          </a:prstGeom>
          <a:noFill/>
        </p:spPr>
        <p:txBody>
          <a:bodyPr wrap="square" rtlCol="0">
            <a:spAutoFit/>
          </a:bodyPr>
          <a:lstStyle/>
          <a:p>
            <a:pPr algn="just" defTabSz="457200" fontAlgn="base">
              <a:spcBef>
                <a:spcPct val="0"/>
              </a:spcBef>
              <a:spcAft>
                <a:spcPct val="0"/>
              </a:spcAft>
            </a:pPr>
            <a:endParaRPr lang="hu-HU" sz="1600" dirty="0">
              <a:solidFill>
                <a:srgbClr val="555F19"/>
              </a:solidFill>
            </a:endParaRPr>
          </a:p>
          <a:p>
            <a:pPr algn="just" defTabSz="457200" fontAlgn="base">
              <a:spcBef>
                <a:spcPct val="0"/>
              </a:spcBef>
              <a:spcAft>
                <a:spcPct val="0"/>
              </a:spcAft>
            </a:pPr>
            <a:r>
              <a:rPr lang="hu-HU" sz="1600" b="1" dirty="0" smtClean="0">
                <a:solidFill>
                  <a:srgbClr val="555F19"/>
                </a:solidFill>
              </a:rPr>
              <a:t>Működési ráfordítások csökkenése:</a:t>
            </a:r>
          </a:p>
          <a:p>
            <a:pPr marL="285750" indent="-285750" algn="just" defTabSz="457200" fontAlgn="base">
              <a:spcBef>
                <a:spcPct val="0"/>
              </a:spcBef>
              <a:spcAft>
                <a:spcPct val="0"/>
              </a:spcAft>
              <a:buFont typeface="Arial" panose="020B0604020202020204" pitchFamily="34" charset="0"/>
              <a:buChar char="•"/>
            </a:pPr>
            <a:r>
              <a:rPr lang="hu-HU" sz="1600" dirty="0" smtClean="0">
                <a:solidFill>
                  <a:srgbClr val="555F19"/>
                </a:solidFill>
              </a:rPr>
              <a:t>költségcsökkentési intézkedések</a:t>
            </a:r>
          </a:p>
          <a:p>
            <a:pPr marL="285750" indent="-285750" algn="just" defTabSz="457200">
              <a:buFont typeface="Arial" panose="020B0604020202020204" pitchFamily="34" charset="0"/>
              <a:buChar char="•"/>
            </a:pPr>
            <a:r>
              <a:rPr lang="hu-HU" sz="1600" dirty="0">
                <a:solidFill>
                  <a:srgbClr val="555F19"/>
                </a:solidFill>
              </a:rPr>
              <a:t>c</a:t>
            </a:r>
            <a:r>
              <a:rPr lang="hu-HU" sz="1600" dirty="0" smtClean="0">
                <a:solidFill>
                  <a:srgbClr val="555F19"/>
                </a:solidFill>
              </a:rPr>
              <a:t>soport szintű </a:t>
            </a:r>
            <a:r>
              <a:rPr lang="hu-HU" sz="1600" dirty="0" err="1" smtClean="0">
                <a:solidFill>
                  <a:srgbClr val="555F19"/>
                </a:solidFill>
              </a:rPr>
              <a:t>szinergikus</a:t>
            </a:r>
            <a:r>
              <a:rPr lang="hu-HU" sz="1600" dirty="0" smtClean="0">
                <a:solidFill>
                  <a:srgbClr val="555F19"/>
                </a:solidFill>
              </a:rPr>
              <a:t> működés</a:t>
            </a:r>
          </a:p>
          <a:p>
            <a:pPr marL="285750" indent="-285750" algn="just" defTabSz="457200" fontAlgn="base">
              <a:spcBef>
                <a:spcPct val="0"/>
              </a:spcBef>
              <a:spcAft>
                <a:spcPct val="0"/>
              </a:spcAft>
              <a:buFont typeface="Arial" panose="020B0604020202020204" pitchFamily="34" charset="0"/>
              <a:buChar char="•"/>
            </a:pPr>
            <a:r>
              <a:rPr lang="hu-HU" sz="1600" dirty="0">
                <a:solidFill>
                  <a:srgbClr val="555F19"/>
                </a:solidFill>
              </a:rPr>
              <a:t>m</a:t>
            </a:r>
            <a:r>
              <a:rPr lang="hu-HU" sz="1600" dirty="0" smtClean="0">
                <a:solidFill>
                  <a:srgbClr val="555F19"/>
                </a:solidFill>
              </a:rPr>
              <a:t>agánpénztári ágazat megszűntetése</a:t>
            </a:r>
          </a:p>
          <a:p>
            <a:pPr marL="285750" indent="-285750" algn="just" defTabSz="457200" fontAlgn="base">
              <a:spcBef>
                <a:spcPct val="0"/>
              </a:spcBef>
              <a:spcAft>
                <a:spcPct val="0"/>
              </a:spcAft>
              <a:buFont typeface="Arial" panose="020B0604020202020204" pitchFamily="34" charset="0"/>
              <a:buChar char="•"/>
            </a:pPr>
            <a:endParaRPr lang="hu-HU" sz="1600" dirty="0" smtClean="0">
              <a:solidFill>
                <a:srgbClr val="555F19"/>
              </a:solidFill>
            </a:endParaRPr>
          </a:p>
          <a:p>
            <a:pPr algn="just" defTabSz="457200" fontAlgn="base">
              <a:spcBef>
                <a:spcPct val="0"/>
              </a:spcBef>
              <a:spcAft>
                <a:spcPct val="0"/>
              </a:spcAft>
            </a:pPr>
            <a:r>
              <a:rPr lang="hu-HU" sz="1600" dirty="0" smtClean="0">
                <a:solidFill>
                  <a:srgbClr val="555F19"/>
                </a:solidFill>
              </a:rPr>
              <a:t>2017-től a nyugdíjpénztári nyilvántartó rendszer értékcsökkenésének kifutása további 80 millió Ft ráfordítás csökkenést eredményez.</a:t>
            </a:r>
          </a:p>
          <a:p>
            <a:pPr algn="just" defTabSz="457200" fontAlgn="base">
              <a:spcBef>
                <a:spcPct val="0"/>
              </a:spcBef>
              <a:spcAft>
                <a:spcPct val="0"/>
              </a:spcAft>
            </a:pPr>
            <a:endParaRPr lang="hu-HU" sz="1600" dirty="0">
              <a:solidFill>
                <a:srgbClr val="555F19"/>
              </a:solidFill>
            </a:endParaRPr>
          </a:p>
          <a:p>
            <a:pPr algn="just" defTabSz="457200" fontAlgn="base">
              <a:spcBef>
                <a:spcPct val="0"/>
              </a:spcBef>
              <a:spcAft>
                <a:spcPct val="0"/>
              </a:spcAft>
            </a:pPr>
            <a:endParaRPr lang="hu-HU" sz="1600" dirty="0" smtClean="0">
              <a:solidFill>
                <a:srgbClr val="555F19"/>
              </a:solidFill>
            </a:endParaRPr>
          </a:p>
          <a:p>
            <a:pPr algn="just" defTabSz="457200" fontAlgn="base">
              <a:spcBef>
                <a:spcPct val="0"/>
              </a:spcBef>
              <a:spcAft>
                <a:spcPct val="0"/>
              </a:spcAft>
            </a:pPr>
            <a:endParaRPr lang="hu-HU" sz="1600" dirty="0" smtClean="0">
              <a:solidFill>
                <a:srgbClr val="555F19"/>
              </a:solidFill>
            </a:endParaRPr>
          </a:p>
          <a:p>
            <a:pPr algn="just" defTabSz="457200" fontAlgn="base">
              <a:spcBef>
                <a:spcPct val="0"/>
              </a:spcBef>
              <a:spcAft>
                <a:spcPct val="0"/>
              </a:spcAft>
            </a:pPr>
            <a:endParaRPr lang="hu-HU" sz="1600" dirty="0">
              <a:solidFill>
                <a:srgbClr val="555F19"/>
              </a:solidFill>
            </a:endParaRPr>
          </a:p>
        </p:txBody>
      </p:sp>
      <p:sp>
        <p:nvSpPr>
          <p:cNvPr id="5" name="Szövegdoboz 4"/>
          <p:cNvSpPr txBox="1"/>
          <p:nvPr/>
        </p:nvSpPr>
        <p:spPr>
          <a:xfrm>
            <a:off x="4955726" y="2181451"/>
            <a:ext cx="4490099" cy="2800767"/>
          </a:xfrm>
          <a:prstGeom prst="rect">
            <a:avLst/>
          </a:prstGeom>
          <a:noFill/>
        </p:spPr>
        <p:txBody>
          <a:bodyPr wrap="square" rtlCol="0">
            <a:spAutoFit/>
          </a:bodyPr>
          <a:lstStyle/>
          <a:p>
            <a:pPr defTabSz="457200" fontAlgn="base">
              <a:spcBef>
                <a:spcPct val="0"/>
              </a:spcBef>
              <a:spcAft>
                <a:spcPct val="0"/>
              </a:spcAft>
            </a:pPr>
            <a:endParaRPr lang="hu-HU" sz="1600" dirty="0">
              <a:solidFill>
                <a:srgbClr val="555F19"/>
              </a:solidFill>
            </a:endParaRPr>
          </a:p>
          <a:p>
            <a:pPr defTabSz="457200" fontAlgn="base">
              <a:spcBef>
                <a:spcPct val="0"/>
              </a:spcBef>
              <a:spcAft>
                <a:spcPct val="0"/>
              </a:spcAft>
            </a:pPr>
            <a:r>
              <a:rPr lang="hu-HU" sz="1600" dirty="0" smtClean="0">
                <a:solidFill>
                  <a:srgbClr val="555F19"/>
                </a:solidFill>
              </a:rPr>
              <a:t>Működési b</a:t>
            </a:r>
            <a:r>
              <a:rPr lang="hu-HU" sz="1600" b="1" dirty="0" smtClean="0">
                <a:solidFill>
                  <a:srgbClr val="555F19"/>
                </a:solidFill>
              </a:rPr>
              <a:t>evételek növekedése:</a:t>
            </a:r>
          </a:p>
          <a:p>
            <a:pPr marL="285750" indent="-285750" defTabSz="457200">
              <a:buFont typeface="Arial" panose="020B0604020202020204" pitchFamily="34" charset="0"/>
              <a:buChar char="•"/>
            </a:pPr>
            <a:r>
              <a:rPr lang="hu-HU" sz="1600" dirty="0" smtClean="0">
                <a:solidFill>
                  <a:srgbClr val="555F19"/>
                </a:solidFill>
              </a:rPr>
              <a:t>tagdíjbevételek emelkedése </a:t>
            </a:r>
          </a:p>
          <a:p>
            <a:pPr marL="742950" lvl="1" indent="-285750" defTabSz="457200">
              <a:buFont typeface="Courier New" panose="02070309020205020404" pitchFamily="49" charset="0"/>
              <a:buChar char="o"/>
            </a:pPr>
            <a:r>
              <a:rPr lang="hu-HU" sz="1600" dirty="0" smtClean="0">
                <a:solidFill>
                  <a:srgbClr val="555F19"/>
                </a:solidFill>
              </a:rPr>
              <a:t>2012-től beolvadások hatása</a:t>
            </a:r>
          </a:p>
          <a:p>
            <a:pPr marL="742950" lvl="1" indent="-285750" defTabSz="457200">
              <a:buFont typeface="Courier New" panose="02070309020205020404" pitchFamily="49" charset="0"/>
              <a:buChar char="o"/>
            </a:pPr>
            <a:r>
              <a:rPr lang="hu-HU" sz="1600" dirty="0">
                <a:solidFill>
                  <a:srgbClr val="555F19"/>
                </a:solidFill>
              </a:rPr>
              <a:t>e</a:t>
            </a:r>
            <a:r>
              <a:rPr lang="hu-HU" sz="1600" dirty="0" smtClean="0">
                <a:solidFill>
                  <a:srgbClr val="555F19"/>
                </a:solidFill>
              </a:rPr>
              <a:t>gyéni befizetések növekedése</a:t>
            </a:r>
          </a:p>
          <a:p>
            <a:pPr marL="285750" indent="-285750" algn="just" defTabSz="457200">
              <a:buFont typeface="Arial" panose="020B0604020202020204" pitchFamily="34" charset="0"/>
              <a:buChar char="•"/>
            </a:pPr>
            <a:r>
              <a:rPr lang="hu-HU" sz="1600" dirty="0">
                <a:solidFill>
                  <a:srgbClr val="555F19"/>
                </a:solidFill>
              </a:rPr>
              <a:t>leányvállalatok </a:t>
            </a:r>
            <a:r>
              <a:rPr lang="hu-HU" sz="1600" dirty="0" smtClean="0">
                <a:solidFill>
                  <a:srgbClr val="555F19"/>
                </a:solidFill>
              </a:rPr>
              <a:t>osztalékfizetése</a:t>
            </a:r>
            <a:endParaRPr lang="hu-HU" sz="1600" dirty="0">
              <a:solidFill>
                <a:srgbClr val="555F19"/>
              </a:solidFill>
            </a:endParaRPr>
          </a:p>
          <a:p>
            <a:pPr algn="ctr" defTabSz="457200"/>
            <a:r>
              <a:rPr lang="hu-HU" sz="1600" dirty="0" smtClean="0">
                <a:solidFill>
                  <a:srgbClr val="555F19"/>
                </a:solidFill>
              </a:rPr>
              <a:t>.</a:t>
            </a:r>
            <a:endParaRPr lang="hu-HU" sz="1600" dirty="0">
              <a:solidFill>
                <a:srgbClr val="555F19"/>
              </a:solidFill>
            </a:endParaRPr>
          </a:p>
          <a:p>
            <a:pPr algn="just" defTabSz="457200" fontAlgn="base">
              <a:spcBef>
                <a:spcPct val="0"/>
              </a:spcBef>
              <a:spcAft>
                <a:spcPct val="0"/>
              </a:spcAft>
            </a:pPr>
            <a:endParaRPr lang="hu-HU" sz="1600" dirty="0">
              <a:solidFill>
                <a:srgbClr val="555F19"/>
              </a:solidFill>
            </a:endParaRPr>
          </a:p>
          <a:p>
            <a:pPr algn="just" defTabSz="457200" fontAlgn="base">
              <a:spcBef>
                <a:spcPct val="0"/>
              </a:spcBef>
              <a:spcAft>
                <a:spcPct val="0"/>
              </a:spcAft>
            </a:pPr>
            <a:endParaRPr lang="hu-HU" sz="1600" dirty="0" smtClean="0">
              <a:solidFill>
                <a:srgbClr val="555F19"/>
              </a:solidFill>
            </a:endParaRPr>
          </a:p>
          <a:p>
            <a:pPr algn="just" defTabSz="457200" fontAlgn="base">
              <a:spcBef>
                <a:spcPct val="0"/>
              </a:spcBef>
              <a:spcAft>
                <a:spcPct val="0"/>
              </a:spcAft>
            </a:pPr>
            <a:endParaRPr lang="hu-HU" sz="1600" dirty="0" smtClean="0">
              <a:solidFill>
                <a:srgbClr val="555F19"/>
              </a:solidFill>
            </a:endParaRPr>
          </a:p>
          <a:p>
            <a:pPr algn="just" defTabSz="457200" fontAlgn="base">
              <a:spcBef>
                <a:spcPct val="0"/>
              </a:spcBef>
              <a:spcAft>
                <a:spcPct val="0"/>
              </a:spcAft>
            </a:pPr>
            <a:endParaRPr lang="hu-HU" sz="1600" dirty="0">
              <a:solidFill>
                <a:srgbClr val="555F19"/>
              </a:solidFill>
            </a:endParaRPr>
          </a:p>
        </p:txBody>
      </p:sp>
      <p:sp>
        <p:nvSpPr>
          <p:cNvPr id="6" name="Szövegdoboz 5"/>
          <p:cNvSpPr txBox="1"/>
          <p:nvPr/>
        </p:nvSpPr>
        <p:spPr>
          <a:xfrm>
            <a:off x="143508" y="4653136"/>
            <a:ext cx="8856984" cy="2800767"/>
          </a:xfrm>
          <a:prstGeom prst="rect">
            <a:avLst/>
          </a:prstGeom>
          <a:noFill/>
        </p:spPr>
        <p:txBody>
          <a:bodyPr wrap="square" rtlCol="0">
            <a:spAutoFit/>
          </a:bodyPr>
          <a:lstStyle/>
          <a:p>
            <a:pPr algn="ctr" defTabSz="457200" fontAlgn="base">
              <a:spcBef>
                <a:spcPct val="0"/>
              </a:spcBef>
              <a:spcAft>
                <a:spcPct val="0"/>
              </a:spcAft>
            </a:pPr>
            <a:endParaRPr lang="hu-HU" sz="1600" dirty="0">
              <a:solidFill>
                <a:srgbClr val="555F19"/>
              </a:solidFill>
            </a:endParaRPr>
          </a:p>
          <a:p>
            <a:pPr marL="285750" indent="-285750" algn="ctr" defTabSz="457200">
              <a:buFont typeface="Arial" panose="020B0604020202020204" pitchFamily="34" charset="0"/>
              <a:buChar char="•"/>
            </a:pPr>
            <a:endParaRPr lang="hu-HU" sz="1600" dirty="0">
              <a:solidFill>
                <a:srgbClr val="555F19"/>
              </a:solidFill>
            </a:endParaRPr>
          </a:p>
          <a:p>
            <a:pPr algn="ctr" defTabSz="457200"/>
            <a:r>
              <a:rPr lang="hu-HU" sz="2400" b="1" dirty="0" smtClean="0">
                <a:solidFill>
                  <a:srgbClr val="555F19"/>
                </a:solidFill>
              </a:rPr>
              <a:t>Eredményesebb működés, biztos háttér! </a:t>
            </a:r>
          </a:p>
          <a:p>
            <a:pPr algn="ctr" defTabSz="457200"/>
            <a:endParaRPr lang="hu-HU" sz="2400" b="1" dirty="0">
              <a:solidFill>
                <a:srgbClr val="555F19"/>
              </a:solidFill>
            </a:endParaRPr>
          </a:p>
          <a:p>
            <a:pPr algn="ctr" defTabSz="457200"/>
            <a:r>
              <a:rPr lang="hu-HU" sz="1600" b="1" dirty="0" smtClean="0">
                <a:solidFill>
                  <a:srgbClr val="555F19"/>
                </a:solidFill>
              </a:rPr>
              <a:t>A működési és likviditási pénzügyi tartalék jelenleg több, mint 1,1 milliárd forint! </a:t>
            </a:r>
          </a:p>
          <a:p>
            <a:pPr algn="ctr" defTabSz="457200"/>
            <a:r>
              <a:rPr lang="hu-HU" sz="1600" dirty="0" smtClean="0">
                <a:solidFill>
                  <a:srgbClr val="555F19"/>
                </a:solidFill>
              </a:rPr>
              <a:t>Értéke az előző évekhez képest növekvő tendenciát mutat.</a:t>
            </a:r>
            <a:endParaRPr lang="hu-HU" sz="1600" dirty="0">
              <a:solidFill>
                <a:srgbClr val="555F19"/>
              </a:solidFill>
            </a:endParaRPr>
          </a:p>
          <a:p>
            <a:pPr algn="just" defTabSz="457200" fontAlgn="base">
              <a:spcBef>
                <a:spcPct val="0"/>
              </a:spcBef>
              <a:spcAft>
                <a:spcPct val="0"/>
              </a:spcAft>
            </a:pPr>
            <a:endParaRPr lang="hu-HU" sz="1600" dirty="0">
              <a:solidFill>
                <a:srgbClr val="555F19"/>
              </a:solidFill>
            </a:endParaRPr>
          </a:p>
          <a:p>
            <a:pPr algn="just" defTabSz="457200" fontAlgn="base">
              <a:spcBef>
                <a:spcPct val="0"/>
              </a:spcBef>
              <a:spcAft>
                <a:spcPct val="0"/>
              </a:spcAft>
            </a:pPr>
            <a:endParaRPr lang="hu-HU" sz="1600" dirty="0" smtClean="0">
              <a:solidFill>
                <a:srgbClr val="555F19"/>
              </a:solidFill>
            </a:endParaRPr>
          </a:p>
          <a:p>
            <a:pPr algn="just" defTabSz="457200" fontAlgn="base">
              <a:spcBef>
                <a:spcPct val="0"/>
              </a:spcBef>
              <a:spcAft>
                <a:spcPct val="0"/>
              </a:spcAft>
            </a:pPr>
            <a:endParaRPr lang="hu-HU" sz="1600" dirty="0" smtClean="0">
              <a:solidFill>
                <a:srgbClr val="555F19"/>
              </a:solidFill>
            </a:endParaRPr>
          </a:p>
          <a:p>
            <a:pPr algn="just" defTabSz="457200" fontAlgn="base">
              <a:spcBef>
                <a:spcPct val="0"/>
              </a:spcBef>
              <a:spcAft>
                <a:spcPct val="0"/>
              </a:spcAft>
            </a:pPr>
            <a:endParaRPr lang="hu-HU" sz="1600" dirty="0">
              <a:solidFill>
                <a:srgbClr val="555F19"/>
              </a:solidFill>
            </a:endParaRPr>
          </a:p>
        </p:txBody>
      </p:sp>
      <p:sp>
        <p:nvSpPr>
          <p:cNvPr id="4" name="Szövegdoboz 3"/>
          <p:cNvSpPr txBox="1"/>
          <p:nvPr/>
        </p:nvSpPr>
        <p:spPr>
          <a:xfrm>
            <a:off x="395536" y="1484784"/>
            <a:ext cx="8428871" cy="800219"/>
          </a:xfrm>
          <a:prstGeom prst="rect">
            <a:avLst/>
          </a:prstGeom>
          <a:noFill/>
        </p:spPr>
        <p:txBody>
          <a:bodyPr wrap="square" rtlCol="0">
            <a:spAutoFit/>
          </a:bodyPr>
          <a:lstStyle/>
          <a:p>
            <a:pPr algn="just" defTabSz="457200"/>
            <a:r>
              <a:rPr lang="hu-HU" sz="1600" dirty="0">
                <a:solidFill>
                  <a:srgbClr val="555F19"/>
                </a:solidFill>
              </a:rPr>
              <a:t>A </a:t>
            </a:r>
            <a:r>
              <a:rPr lang="hu-HU" sz="1600" dirty="0" smtClean="0">
                <a:solidFill>
                  <a:srgbClr val="555F19"/>
                </a:solidFill>
              </a:rPr>
              <a:t>2013-2014-ben </a:t>
            </a:r>
            <a:r>
              <a:rPr lang="hu-HU" sz="1600" dirty="0">
                <a:solidFill>
                  <a:srgbClr val="555F19"/>
                </a:solidFill>
              </a:rPr>
              <a:t>lezajlott költségcsökkentések és a magánnyugdíjpénztári ágazat megszűntetésének következtében </a:t>
            </a:r>
            <a:r>
              <a:rPr lang="hu-HU" sz="1600" dirty="0" smtClean="0">
                <a:solidFill>
                  <a:srgbClr val="555F19"/>
                </a:solidFill>
              </a:rPr>
              <a:t>2015-re </a:t>
            </a:r>
            <a:r>
              <a:rPr lang="hu-HU" sz="1600" dirty="0">
                <a:solidFill>
                  <a:srgbClr val="555F19"/>
                </a:solidFill>
              </a:rPr>
              <a:t>40 millió Ft-al csökkentek a költségek összpénztári szinten.</a:t>
            </a:r>
          </a:p>
          <a:p>
            <a:pPr algn="ctr" defTabSz="457200" fontAlgn="base">
              <a:spcBef>
                <a:spcPct val="0"/>
              </a:spcBef>
              <a:spcAft>
                <a:spcPct val="0"/>
              </a:spcAft>
            </a:pPr>
            <a:endParaRPr lang="hu-HU" sz="1400" dirty="0">
              <a:solidFill>
                <a:prstClr val="black"/>
              </a:solidFill>
              <a:latin typeface="Arial" pitchFamily="34" charset="0"/>
            </a:endParaRPr>
          </a:p>
        </p:txBody>
      </p:sp>
    </p:spTree>
    <p:extLst>
      <p:ext uri="{BB962C8B-B14F-4D97-AF65-F5344CB8AC3E}">
        <p14:creationId xmlns:p14="http://schemas.microsoft.com/office/powerpoint/2010/main" val="171416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457200" y="2492896"/>
            <a:ext cx="8229600" cy="1143000"/>
          </a:xfrm>
        </p:spPr>
        <p:txBody>
          <a:bodyPr/>
          <a:lstStyle/>
          <a:p>
            <a:pPr eaLnBrk="1" hangingPunct="1"/>
            <a:r>
              <a:rPr lang="hu-HU" altLang="hu-HU" sz="3200" b="1" dirty="0" smtClean="0">
                <a:solidFill>
                  <a:srgbClr val="939B1B"/>
                </a:solidFill>
                <a:latin typeface="Gill Sans MT" panose="020B0502020104020203" pitchFamily="34" charset="-18"/>
              </a:rPr>
              <a:t>A Pénztári tartalékok: </a:t>
            </a:r>
            <a:br>
              <a:rPr lang="hu-HU" altLang="hu-HU" sz="3200" b="1" dirty="0" smtClean="0">
                <a:solidFill>
                  <a:srgbClr val="939B1B"/>
                </a:solidFill>
                <a:latin typeface="Gill Sans MT" panose="020B0502020104020203" pitchFamily="34" charset="-18"/>
              </a:rPr>
            </a:br>
            <a:r>
              <a:rPr lang="hu-HU" altLang="hu-HU" sz="3200" b="1" dirty="0" smtClean="0">
                <a:solidFill>
                  <a:srgbClr val="939B1B"/>
                </a:solidFill>
                <a:latin typeface="Gill Sans MT" panose="020B0502020104020203" pitchFamily="34" charset="-18"/>
              </a:rPr>
              <a:t>befizetések, befektetések,</a:t>
            </a:r>
            <a:br>
              <a:rPr lang="hu-HU" altLang="hu-HU" sz="3200" b="1" dirty="0" smtClean="0">
                <a:solidFill>
                  <a:srgbClr val="939B1B"/>
                </a:solidFill>
                <a:latin typeface="Gill Sans MT" panose="020B0502020104020203" pitchFamily="34" charset="-18"/>
              </a:rPr>
            </a:br>
            <a:r>
              <a:rPr lang="hu-HU" altLang="hu-HU" sz="3200" b="1" dirty="0" smtClean="0">
                <a:solidFill>
                  <a:srgbClr val="939B1B"/>
                </a:solidFill>
                <a:latin typeface="Gill Sans MT" panose="020B0502020104020203" pitchFamily="34" charset="-18"/>
              </a:rPr>
              <a:t>„díjak”, levonások</a:t>
            </a:r>
            <a:br>
              <a:rPr lang="hu-HU" altLang="hu-HU" sz="3200" b="1" dirty="0" smtClean="0">
                <a:solidFill>
                  <a:srgbClr val="939B1B"/>
                </a:solidFill>
                <a:latin typeface="Gill Sans MT" panose="020B0502020104020203" pitchFamily="34" charset="-18"/>
              </a:rPr>
            </a:br>
            <a:endParaRPr lang="hu-HU" altLang="hu-HU" sz="3200" b="1" dirty="0" smtClean="0">
              <a:solidFill>
                <a:srgbClr val="939B1B"/>
              </a:solidFill>
              <a:latin typeface="Gill Sans MT" panose="020B0502020104020203" pitchFamily="34" charset="-18"/>
            </a:endParaRP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spTree>
    <p:extLst>
      <p:ext uri="{BB962C8B-B14F-4D97-AF65-F5344CB8AC3E}">
        <p14:creationId xmlns:p14="http://schemas.microsoft.com/office/powerpoint/2010/main" val="2446798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260648"/>
            <a:ext cx="7124194" cy="792087"/>
            <a:chOff x="3482" y="0"/>
            <a:chExt cx="7124194" cy="792087"/>
          </a:xfrm>
        </p:grpSpPr>
        <p:sp>
          <p:nvSpPr>
            <p:cNvPr id="5" name="Sávnyíl 4"/>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A tartalék felhasználás szabályai</a:t>
              </a:r>
              <a:endParaRPr lang="hu-HU" sz="2800" kern="1200" dirty="0">
                <a:latin typeface="Gill Sans MT" pitchFamily="34" charset="-18"/>
              </a:endParaRPr>
            </a:p>
          </p:txBody>
        </p:sp>
      </p:grpSp>
      <p:sp>
        <p:nvSpPr>
          <p:cNvPr id="3" name="Téglalap 2"/>
          <p:cNvSpPr/>
          <p:nvPr/>
        </p:nvSpPr>
        <p:spPr>
          <a:xfrm>
            <a:off x="179512" y="1412776"/>
            <a:ext cx="8568952" cy="5001369"/>
          </a:xfrm>
          <a:prstGeom prst="rect">
            <a:avLst/>
          </a:prstGeom>
        </p:spPr>
        <p:txBody>
          <a:bodyPr wrap="square">
            <a:spAutoFit/>
          </a:bodyPr>
          <a:lstStyle/>
          <a:p>
            <a:pPr>
              <a:spcBef>
                <a:spcPts val="0"/>
              </a:spcBef>
              <a:spcAft>
                <a:spcPts val="600"/>
              </a:spcAft>
            </a:pPr>
            <a:r>
              <a:rPr lang="hu-HU" sz="1600" b="1" u="sng" dirty="0" smtClean="0">
                <a:solidFill>
                  <a:srgbClr val="767D15"/>
                </a:solidFill>
              </a:rPr>
              <a:t>ÖPT 36</a:t>
            </a:r>
            <a:r>
              <a:rPr lang="hu-HU" sz="1600" b="1" u="sng" dirty="0">
                <a:solidFill>
                  <a:srgbClr val="767D15"/>
                </a:solidFill>
              </a:rPr>
              <a:t>. </a:t>
            </a:r>
            <a:r>
              <a:rPr lang="hu-HU" sz="1600" b="1" u="sng" dirty="0" smtClean="0">
                <a:solidFill>
                  <a:srgbClr val="767D15"/>
                </a:solidFill>
              </a:rPr>
              <a:t>§ </a:t>
            </a:r>
            <a:r>
              <a:rPr lang="hu-HU" sz="1600" dirty="0">
                <a:solidFill>
                  <a:srgbClr val="767D15"/>
                </a:solidFill>
              </a:rPr>
              <a:t>(1) A pénztár bevételeiből köteles fedezeti, működési és likviditási alapot létrehozni, és azokat a törvény előírásai szerint felhasználni</a:t>
            </a:r>
            <a:r>
              <a:rPr lang="hu-HU" sz="1600" dirty="0" smtClean="0">
                <a:solidFill>
                  <a:srgbClr val="767D15"/>
                </a:solidFill>
              </a:rPr>
              <a:t>. …</a:t>
            </a:r>
          </a:p>
          <a:p>
            <a:pPr>
              <a:spcBef>
                <a:spcPts val="0"/>
              </a:spcBef>
              <a:spcAft>
                <a:spcPts val="600"/>
              </a:spcAft>
            </a:pPr>
            <a:r>
              <a:rPr lang="hu-HU" sz="1600" dirty="0" smtClean="0">
                <a:solidFill>
                  <a:srgbClr val="767D15"/>
                </a:solidFill>
              </a:rPr>
              <a:t>(</a:t>
            </a:r>
            <a:r>
              <a:rPr lang="hu-HU" sz="1600" dirty="0">
                <a:solidFill>
                  <a:srgbClr val="767D15"/>
                </a:solidFill>
              </a:rPr>
              <a:t>2) A </a:t>
            </a:r>
            <a:r>
              <a:rPr lang="hu-HU" sz="1600" b="1" dirty="0">
                <a:solidFill>
                  <a:srgbClr val="767D15"/>
                </a:solidFill>
              </a:rPr>
              <a:t>fedezeti alap a szolgáltatások finanszírozására</a:t>
            </a:r>
            <a:r>
              <a:rPr lang="hu-HU" sz="1600" dirty="0">
                <a:solidFill>
                  <a:srgbClr val="767D15"/>
                </a:solidFill>
              </a:rPr>
              <a:t>, a </a:t>
            </a:r>
            <a:r>
              <a:rPr lang="hu-HU" sz="1600" b="1" dirty="0">
                <a:solidFill>
                  <a:srgbClr val="767D15"/>
                </a:solidFill>
              </a:rPr>
              <a:t>működési alap, a működési költségek fedezésére</a:t>
            </a:r>
            <a:r>
              <a:rPr lang="hu-HU" sz="1600" dirty="0">
                <a:solidFill>
                  <a:srgbClr val="767D15"/>
                </a:solidFill>
              </a:rPr>
              <a:t>, </a:t>
            </a:r>
            <a:r>
              <a:rPr lang="hu-HU" sz="1600" b="1" dirty="0">
                <a:solidFill>
                  <a:srgbClr val="767D15"/>
                </a:solidFill>
              </a:rPr>
              <a:t>a likviditási alap </a:t>
            </a:r>
            <a:r>
              <a:rPr lang="hu-HU" sz="1600" dirty="0">
                <a:solidFill>
                  <a:srgbClr val="767D15"/>
                </a:solidFill>
              </a:rPr>
              <a:t>az időlegesen fel nem használt pénzeszközök gyűjtésére és - </a:t>
            </a:r>
            <a:r>
              <a:rPr lang="hu-HU" sz="1600" b="1" dirty="0">
                <a:solidFill>
                  <a:srgbClr val="767D15"/>
                </a:solidFill>
              </a:rPr>
              <a:t>a másik két alap általános tartalékaként - a pénztár fizetőképességének biztosítására szolgál.</a:t>
            </a:r>
          </a:p>
          <a:p>
            <a:r>
              <a:rPr lang="hu-HU" sz="1600" dirty="0" smtClean="0">
                <a:solidFill>
                  <a:srgbClr val="767D15"/>
                </a:solidFill>
              </a:rPr>
              <a:t>(3) </a:t>
            </a:r>
            <a:r>
              <a:rPr lang="hu-HU" sz="1600" dirty="0">
                <a:solidFill>
                  <a:srgbClr val="767D15"/>
                </a:solidFill>
              </a:rPr>
              <a:t>A pénztár bevételeit a következők szerint kell az (1) bekezdés szerinti gazdálkodási tartalékokba elhelyezni:</a:t>
            </a:r>
          </a:p>
          <a:p>
            <a:pPr>
              <a:spcAft>
                <a:spcPts val="600"/>
              </a:spcAft>
            </a:pPr>
            <a:r>
              <a:rPr lang="hu-HU" sz="1600" dirty="0" smtClean="0">
                <a:solidFill>
                  <a:srgbClr val="767D15"/>
                </a:solidFill>
              </a:rPr>
              <a:t>a</a:t>
            </a:r>
            <a:r>
              <a:rPr lang="hu-HU" sz="1600" dirty="0">
                <a:solidFill>
                  <a:srgbClr val="767D15"/>
                </a:solidFill>
              </a:rPr>
              <a:t>) </a:t>
            </a:r>
            <a:r>
              <a:rPr lang="hu-HU" sz="1600" b="1" dirty="0">
                <a:solidFill>
                  <a:srgbClr val="767D15"/>
                </a:solidFill>
              </a:rPr>
              <a:t>a tagok által fizetett tagdíjat, a munkáltatói </a:t>
            </a:r>
            <a:r>
              <a:rPr lang="hu-HU" sz="1600" b="1" dirty="0" smtClean="0">
                <a:solidFill>
                  <a:srgbClr val="767D15"/>
                </a:solidFill>
              </a:rPr>
              <a:t>tagok </a:t>
            </a:r>
            <a:r>
              <a:rPr lang="hu-HU" sz="1600" b="1" dirty="0">
                <a:solidFill>
                  <a:srgbClr val="767D15"/>
                </a:solidFill>
              </a:rPr>
              <a:t>által fizetett hozzájárulást</a:t>
            </a:r>
            <a:r>
              <a:rPr lang="hu-HU" sz="1600" dirty="0">
                <a:solidFill>
                  <a:srgbClr val="767D15"/>
                </a:solidFill>
              </a:rPr>
              <a:t>, a vagyon értékesítéséből származó összeget és a tagok egyéb befizetéseit az alapszabályban meghatározottak szerint - </a:t>
            </a:r>
            <a:r>
              <a:rPr lang="hu-HU" sz="1600" b="1" dirty="0">
                <a:solidFill>
                  <a:srgbClr val="767D15"/>
                </a:solidFill>
              </a:rPr>
              <a:t>a pénztár működési szükségleteinek megfelelően - fedezeti, működési és likviditási tartalékba,</a:t>
            </a:r>
          </a:p>
          <a:p>
            <a:pPr>
              <a:spcAft>
                <a:spcPts val="600"/>
              </a:spcAft>
            </a:pPr>
            <a:r>
              <a:rPr lang="hu-HU" sz="1600" dirty="0" smtClean="0">
                <a:solidFill>
                  <a:srgbClr val="767D15"/>
                </a:solidFill>
              </a:rPr>
              <a:t>b</a:t>
            </a:r>
            <a:r>
              <a:rPr lang="hu-HU" sz="1600" dirty="0">
                <a:solidFill>
                  <a:srgbClr val="767D15"/>
                </a:solidFill>
              </a:rPr>
              <a:t>) a </a:t>
            </a:r>
            <a:r>
              <a:rPr lang="hu-HU" sz="1600" b="1" dirty="0">
                <a:solidFill>
                  <a:srgbClr val="767D15"/>
                </a:solidFill>
              </a:rPr>
              <a:t>befektetések hozamát abba a tartalékba, amelynek befektetéséből származik,</a:t>
            </a:r>
            <a:r>
              <a:rPr lang="hu-HU" sz="1600" dirty="0">
                <a:solidFill>
                  <a:srgbClr val="767D15"/>
                </a:solidFill>
              </a:rPr>
              <a:t> azonban a pénztár igazgatótanácsa dönthet úgy, hogy a fedezeti tartalék (egyéni számlák összessége, illetve a szolgáltatási tartalékok összessége) javára más tartalék(ok) befektetési hozamát jóváírja</a:t>
            </a:r>
            <a:r>
              <a:rPr lang="hu-HU" sz="1600" dirty="0" smtClean="0">
                <a:solidFill>
                  <a:srgbClr val="767D15"/>
                </a:solidFill>
              </a:rPr>
              <a:t>, …</a:t>
            </a:r>
            <a:endParaRPr lang="hu-HU" sz="1600" dirty="0">
              <a:solidFill>
                <a:srgbClr val="767D15"/>
              </a:solidFill>
            </a:endParaRPr>
          </a:p>
          <a:p>
            <a:r>
              <a:rPr lang="hu-HU" sz="1600" dirty="0" smtClean="0">
                <a:solidFill>
                  <a:srgbClr val="767D15"/>
                </a:solidFill>
              </a:rPr>
              <a:t>(4) </a:t>
            </a:r>
            <a:r>
              <a:rPr lang="hu-HU" sz="1600" dirty="0">
                <a:solidFill>
                  <a:srgbClr val="767D15"/>
                </a:solidFill>
              </a:rPr>
              <a:t>A kiadások a következők szerint teljesíthetők:</a:t>
            </a:r>
          </a:p>
          <a:p>
            <a:r>
              <a:rPr lang="hu-HU" sz="1600" dirty="0" smtClean="0">
                <a:solidFill>
                  <a:srgbClr val="767D15"/>
                </a:solidFill>
              </a:rPr>
              <a:t>a</a:t>
            </a:r>
            <a:r>
              <a:rPr lang="hu-HU" sz="1600" dirty="0">
                <a:solidFill>
                  <a:srgbClr val="767D15"/>
                </a:solidFill>
              </a:rPr>
              <a:t>) </a:t>
            </a:r>
            <a:r>
              <a:rPr lang="hu-HU" sz="1600" dirty="0" err="1">
                <a:solidFill>
                  <a:srgbClr val="767D15"/>
                </a:solidFill>
              </a:rPr>
              <a:t>a</a:t>
            </a:r>
            <a:r>
              <a:rPr lang="hu-HU" sz="1600" dirty="0">
                <a:solidFill>
                  <a:srgbClr val="767D15"/>
                </a:solidFill>
              </a:rPr>
              <a:t> szolgáltatási kiadásokat a fedezeti alapból;</a:t>
            </a:r>
          </a:p>
          <a:p>
            <a:r>
              <a:rPr lang="hu-HU" sz="1600" dirty="0" smtClean="0">
                <a:solidFill>
                  <a:srgbClr val="767D15"/>
                </a:solidFill>
              </a:rPr>
              <a:t>b</a:t>
            </a:r>
            <a:r>
              <a:rPr lang="hu-HU" sz="1600" dirty="0">
                <a:solidFill>
                  <a:srgbClr val="767D15"/>
                </a:solidFill>
              </a:rPr>
              <a:t>) a működési kiadásokat, ideértve a tárgyi eszközök beszerzését, létesítését, felújítását a működési alapból;</a:t>
            </a:r>
          </a:p>
          <a:p>
            <a:r>
              <a:rPr lang="hu-HU" sz="1600" dirty="0" smtClean="0">
                <a:solidFill>
                  <a:srgbClr val="767D15"/>
                </a:solidFill>
              </a:rPr>
              <a:t>c</a:t>
            </a:r>
            <a:r>
              <a:rPr lang="hu-HU" sz="1600" dirty="0">
                <a:solidFill>
                  <a:srgbClr val="767D15"/>
                </a:solidFill>
              </a:rPr>
              <a:t>) a tagoknak visszatérített összeget a fedezeti alapból kell fedezni</a:t>
            </a:r>
            <a:r>
              <a:rPr lang="hu-HU" sz="1600" dirty="0" smtClean="0">
                <a:solidFill>
                  <a:srgbClr val="767D15"/>
                </a:solidFill>
              </a:rPr>
              <a:t>;</a:t>
            </a:r>
            <a:endParaRPr lang="hu-HU" sz="1400" dirty="0">
              <a:solidFill>
                <a:srgbClr val="767D15"/>
              </a:solidFill>
            </a:endParaRPr>
          </a:p>
          <a:p>
            <a:r>
              <a:rPr lang="hu-HU" sz="1100" i="1" dirty="0" smtClean="0">
                <a:solidFill>
                  <a:schemeClr val="bg1"/>
                </a:solidFill>
              </a:rPr>
              <a:t>* A bemutatott szöveg a hivatkozott jogszabály szövegének releváns részeit tartalmazza.</a:t>
            </a:r>
            <a:endParaRPr lang="hu-HU" sz="1100" dirty="0"/>
          </a:p>
        </p:txBody>
      </p:sp>
    </p:spTree>
    <p:extLst>
      <p:ext uri="{BB962C8B-B14F-4D97-AF65-F5344CB8AC3E}">
        <p14:creationId xmlns:p14="http://schemas.microsoft.com/office/powerpoint/2010/main" val="3455725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260648"/>
            <a:ext cx="7124194" cy="792087"/>
            <a:chOff x="3482" y="0"/>
            <a:chExt cx="7124194" cy="792087"/>
          </a:xfrm>
        </p:grpSpPr>
        <p:sp>
          <p:nvSpPr>
            <p:cNvPr id="5" name="Sávnyíl 4"/>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A tartalék felhasználás szabályai II.</a:t>
              </a:r>
              <a:endParaRPr lang="hu-HU" sz="2800" kern="1200" dirty="0">
                <a:latin typeface="Gill Sans MT" pitchFamily="34" charset="-18"/>
              </a:endParaRPr>
            </a:p>
          </p:txBody>
        </p:sp>
      </p:grpSp>
      <p:sp>
        <p:nvSpPr>
          <p:cNvPr id="3" name="Téglalap 2"/>
          <p:cNvSpPr/>
          <p:nvPr/>
        </p:nvSpPr>
        <p:spPr>
          <a:xfrm>
            <a:off x="287524" y="1340768"/>
            <a:ext cx="8568952" cy="5139869"/>
          </a:xfrm>
          <a:prstGeom prst="rect">
            <a:avLst/>
          </a:prstGeom>
        </p:spPr>
        <p:txBody>
          <a:bodyPr wrap="square">
            <a:spAutoFit/>
          </a:bodyPr>
          <a:lstStyle/>
          <a:p>
            <a:pPr>
              <a:spcBef>
                <a:spcPts val="0"/>
              </a:spcBef>
              <a:spcAft>
                <a:spcPts val="600"/>
              </a:spcAft>
            </a:pPr>
            <a:r>
              <a:rPr lang="hu-HU" sz="1400" b="1" dirty="0">
                <a:solidFill>
                  <a:srgbClr val="767D15"/>
                </a:solidFill>
              </a:rPr>
              <a:t>282/2001. (XII. 26.) Korm. </a:t>
            </a:r>
            <a:r>
              <a:rPr lang="hu-HU" sz="1400" b="1" dirty="0" smtClean="0">
                <a:solidFill>
                  <a:srgbClr val="767D15"/>
                </a:solidFill>
              </a:rPr>
              <a:t>Rendelet 2</a:t>
            </a:r>
            <a:r>
              <a:rPr lang="hu-HU" sz="1400" b="1" dirty="0">
                <a:solidFill>
                  <a:srgbClr val="767D15"/>
                </a:solidFill>
              </a:rPr>
              <a:t>. § </a:t>
            </a:r>
            <a:endParaRPr lang="hu-HU" sz="1400" b="1" dirty="0" smtClean="0">
              <a:solidFill>
                <a:srgbClr val="767D15"/>
              </a:solidFill>
            </a:endParaRPr>
          </a:p>
          <a:p>
            <a:pPr>
              <a:spcBef>
                <a:spcPts val="0"/>
              </a:spcBef>
              <a:spcAft>
                <a:spcPts val="600"/>
              </a:spcAft>
            </a:pPr>
            <a:r>
              <a:rPr lang="hu-HU" sz="1400" dirty="0" smtClean="0">
                <a:solidFill>
                  <a:srgbClr val="767D15"/>
                </a:solidFill>
              </a:rPr>
              <a:t>(</a:t>
            </a:r>
            <a:r>
              <a:rPr lang="hu-HU" sz="1400" dirty="0">
                <a:solidFill>
                  <a:srgbClr val="767D15"/>
                </a:solidFill>
              </a:rPr>
              <a:t>1) A pénztár eszközeit - a (3) bekezdésben meghatározott kivételekkel - kizárólag az e rendeletben meghatározott befektetési formákba és befektetési eszközökbe fektetheti be, illetve eszközeit ilyen befektetési formákban tarthatja.</a:t>
            </a:r>
          </a:p>
          <a:p>
            <a:pPr>
              <a:spcAft>
                <a:spcPts val="600"/>
              </a:spcAft>
            </a:pPr>
            <a:r>
              <a:rPr lang="hu-HU" sz="1400" dirty="0">
                <a:solidFill>
                  <a:srgbClr val="767D15"/>
                </a:solidFill>
              </a:rPr>
              <a:t>(2) A pénztár csak saját eszközeit fektetheti be.</a:t>
            </a:r>
          </a:p>
          <a:p>
            <a:r>
              <a:rPr lang="hu-HU" sz="1400" dirty="0">
                <a:solidFill>
                  <a:srgbClr val="767D15"/>
                </a:solidFill>
              </a:rPr>
              <a:t>(3) E rendelet befektetési szabályai nem vonatkoznak:</a:t>
            </a:r>
          </a:p>
          <a:p>
            <a:r>
              <a:rPr lang="hu-HU" sz="1400" dirty="0">
                <a:solidFill>
                  <a:srgbClr val="767D15"/>
                </a:solidFill>
              </a:rPr>
              <a:t>a) </a:t>
            </a:r>
            <a:r>
              <a:rPr lang="hu-HU" sz="1400" dirty="0" err="1">
                <a:solidFill>
                  <a:srgbClr val="767D15"/>
                </a:solidFill>
              </a:rPr>
              <a:t>a</a:t>
            </a:r>
            <a:r>
              <a:rPr lang="hu-HU" sz="1400" dirty="0">
                <a:solidFill>
                  <a:srgbClr val="767D15"/>
                </a:solidFill>
              </a:rPr>
              <a:t> pénztár működtetésére és szolgáltatásainak nyújtására használt tárgyi eszközökre, valamint az ilyen tárgyi eszközök létrehozását, beszerzését szolgáló beruházásokra,</a:t>
            </a:r>
          </a:p>
          <a:p>
            <a:pPr>
              <a:spcAft>
                <a:spcPts val="600"/>
              </a:spcAft>
            </a:pPr>
            <a:r>
              <a:rPr lang="hu-HU" sz="1400" dirty="0" smtClean="0">
                <a:solidFill>
                  <a:srgbClr val="767D15"/>
                </a:solidFill>
              </a:rPr>
              <a:t>b) a </a:t>
            </a:r>
            <a:r>
              <a:rPr lang="hu-HU" sz="1400" dirty="0">
                <a:solidFill>
                  <a:srgbClr val="767D15"/>
                </a:solidFill>
              </a:rPr>
              <a:t>pénztár vagyonának befektetését, kezelését, ingatlanfejlesztését, ingatlanüzemeltetését, ingatlankezelését végző vagy </a:t>
            </a:r>
            <a:r>
              <a:rPr lang="hu-HU" sz="1400" b="1" dirty="0">
                <a:solidFill>
                  <a:srgbClr val="767D15"/>
                </a:solidFill>
              </a:rPr>
              <a:t>adminisztrációs és nyilvántartási</a:t>
            </a:r>
            <a:r>
              <a:rPr lang="hu-HU" sz="1400" dirty="0">
                <a:solidFill>
                  <a:srgbClr val="767D15"/>
                </a:solidFill>
              </a:rPr>
              <a:t>, járadékszolgáltatási, behajtási feladatait </a:t>
            </a:r>
            <a:r>
              <a:rPr lang="hu-HU" sz="1400" b="1" dirty="0">
                <a:solidFill>
                  <a:srgbClr val="767D15"/>
                </a:solidFill>
              </a:rPr>
              <a:t>ellátó szervezetben lévő tulajdoni részesedésre.</a:t>
            </a:r>
          </a:p>
          <a:p>
            <a:r>
              <a:rPr lang="hu-HU" sz="1400" dirty="0">
                <a:solidFill>
                  <a:srgbClr val="767D15"/>
                </a:solidFill>
              </a:rPr>
              <a:t>(</a:t>
            </a:r>
            <a:r>
              <a:rPr lang="hu-HU" sz="1400" dirty="0" smtClean="0">
                <a:solidFill>
                  <a:srgbClr val="767D15"/>
                </a:solidFill>
              </a:rPr>
              <a:t>4) A </a:t>
            </a:r>
            <a:r>
              <a:rPr lang="hu-HU" sz="1400" dirty="0">
                <a:solidFill>
                  <a:srgbClr val="767D15"/>
                </a:solidFill>
              </a:rPr>
              <a:t>(3) bekezdés b) pontjában felsorolt </a:t>
            </a:r>
            <a:r>
              <a:rPr lang="hu-HU" sz="1400" b="1" dirty="0">
                <a:solidFill>
                  <a:srgbClr val="767D15"/>
                </a:solidFill>
              </a:rPr>
              <a:t>tulajdonosi részesedések összessége </a:t>
            </a:r>
            <a:r>
              <a:rPr lang="hu-HU" sz="1400" dirty="0">
                <a:solidFill>
                  <a:srgbClr val="767D15"/>
                </a:solidFill>
              </a:rPr>
              <a:t>nem haladhatja meg a pénztár negyedéves jelentésében a tárgyidőszakot megelőző negyedévben </a:t>
            </a:r>
            <a:r>
              <a:rPr lang="hu-HU" sz="1400" b="1" dirty="0">
                <a:solidFill>
                  <a:srgbClr val="767D15"/>
                </a:solidFill>
              </a:rPr>
              <a:t>piaci értéken kimutatott eszközei értékének 3%-át, és legfeljebb 500 millió forint lehet. </a:t>
            </a:r>
            <a:r>
              <a:rPr lang="hu-HU" sz="1400" dirty="0">
                <a:solidFill>
                  <a:srgbClr val="767D15"/>
                </a:solidFill>
              </a:rPr>
              <a:t>Ezen tulajdonosi részesedések összességének folyamatosan meg kell felelnie ezen határértéknek</a:t>
            </a:r>
            <a:r>
              <a:rPr lang="hu-HU" sz="1400" dirty="0" smtClean="0">
                <a:solidFill>
                  <a:srgbClr val="767D15"/>
                </a:solidFill>
              </a:rPr>
              <a:t>.</a:t>
            </a:r>
          </a:p>
          <a:p>
            <a:endParaRPr lang="hu-HU" sz="1400" dirty="0">
              <a:solidFill>
                <a:srgbClr val="767D15"/>
              </a:solidFill>
            </a:endParaRPr>
          </a:p>
          <a:p>
            <a:r>
              <a:rPr lang="hu-HU" sz="1400" b="1" u="sng" dirty="0" smtClean="0">
                <a:solidFill>
                  <a:srgbClr val="767D15"/>
                </a:solidFill>
              </a:rPr>
              <a:t>ÖPT 36. § </a:t>
            </a:r>
            <a:r>
              <a:rPr lang="hu-HU" sz="1400" b="1" dirty="0" smtClean="0">
                <a:solidFill>
                  <a:srgbClr val="767D15"/>
                </a:solidFill>
              </a:rPr>
              <a:t>(5) </a:t>
            </a:r>
            <a:r>
              <a:rPr lang="hu-HU" sz="1400" dirty="0" smtClean="0">
                <a:solidFill>
                  <a:srgbClr val="767D15"/>
                </a:solidFill>
              </a:rPr>
              <a:t>A </a:t>
            </a:r>
            <a:r>
              <a:rPr lang="hu-HU" sz="1400" dirty="0">
                <a:solidFill>
                  <a:srgbClr val="767D15"/>
                </a:solidFill>
              </a:rPr>
              <a:t>pénztár - kihelyezett kiegészítő vállalkozása, a pénztár vagyonának befektetését és kezelését, ingatlanfejlesztését, ingatlanüzemeltetését, ingatlankezelését végző, vagy adminisztrációs és nyilvántartási, járadékszolgáltatási feladatait ellátó szervezetben lévő, a működési alap forrásai terhére megszerzett tulajdoni részesedés kivételével - sem a pénztárvagyon befektetése, sem adományok révén nem szerezhet egy vállalkozásban egy évnél hosszabb időtartamot meghaladóan olyan arányú közvetlen tulajdoni részesedést, amely nagyobb, mint a vállalkozás jegyzett, illetve törzstőkéjének 10 százaléka. Ilyen részesedés átmeneti megszerzésének a </a:t>
            </a:r>
            <a:r>
              <a:rPr lang="hu-HU" sz="1400" dirty="0" err="1">
                <a:solidFill>
                  <a:srgbClr val="767D15"/>
                </a:solidFill>
              </a:rPr>
              <a:t>tényéről</a:t>
            </a:r>
            <a:r>
              <a:rPr lang="hu-HU" sz="1400" dirty="0">
                <a:solidFill>
                  <a:srgbClr val="767D15"/>
                </a:solidFill>
              </a:rPr>
              <a:t> </a:t>
            </a:r>
            <a:r>
              <a:rPr lang="hu-HU" sz="1400" dirty="0" err="1">
                <a:solidFill>
                  <a:srgbClr val="767D15"/>
                </a:solidFill>
              </a:rPr>
              <a:t>a</a:t>
            </a:r>
            <a:r>
              <a:rPr lang="hu-HU" sz="1400" dirty="0">
                <a:solidFill>
                  <a:srgbClr val="767D15"/>
                </a:solidFill>
              </a:rPr>
              <a:t> Felügyeletet - a részesedés megszerzésétől számított 15 napon belül - tájékoztatni kell</a:t>
            </a:r>
            <a:r>
              <a:rPr lang="hu-HU" sz="1400" dirty="0" smtClean="0">
                <a:solidFill>
                  <a:srgbClr val="767D15"/>
                </a:solidFill>
              </a:rPr>
              <a:t>.</a:t>
            </a:r>
            <a:endParaRPr lang="hu-HU" sz="1400" dirty="0">
              <a:solidFill>
                <a:srgbClr val="767D15"/>
              </a:solidFill>
            </a:endParaRPr>
          </a:p>
        </p:txBody>
      </p:sp>
    </p:spTree>
    <p:extLst>
      <p:ext uri="{BB962C8B-B14F-4D97-AF65-F5344CB8AC3E}">
        <p14:creationId xmlns:p14="http://schemas.microsoft.com/office/powerpoint/2010/main" val="4255038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488832"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algn="ctr" defTabSz="889000">
                <a:lnSpc>
                  <a:spcPct val="90000"/>
                </a:lnSpc>
                <a:spcAft>
                  <a:spcPct val="35000"/>
                </a:spcAft>
              </a:pPr>
              <a:r>
                <a:rPr lang="hu-HU" sz="2400" dirty="0" smtClean="0">
                  <a:latin typeface="Gill Sans MT" pitchFamily="34" charset="-18"/>
                </a:rPr>
                <a:t>Kondíciók – tagdíj és tartalékok közötti felosztás </a:t>
              </a:r>
              <a:endParaRPr lang="hu-HU" sz="2400" dirty="0">
                <a:latin typeface="Gill Sans MT" pitchFamily="34" charset="-18"/>
              </a:endParaRPr>
            </a:p>
          </p:txBody>
        </p:sp>
      </p:grpSp>
      <p:sp>
        <p:nvSpPr>
          <p:cNvPr id="20" name="Szövegdoboz 19"/>
          <p:cNvSpPr txBox="1"/>
          <p:nvPr/>
        </p:nvSpPr>
        <p:spPr>
          <a:xfrm>
            <a:off x="431142" y="1196752"/>
            <a:ext cx="8462107" cy="2031325"/>
          </a:xfrm>
          <a:prstGeom prst="rect">
            <a:avLst/>
          </a:prstGeom>
          <a:noFill/>
        </p:spPr>
        <p:txBody>
          <a:bodyPr wrap="square" rtlCol="0">
            <a:spAutoFit/>
          </a:bodyPr>
          <a:lstStyle/>
          <a:p>
            <a:pPr algn="just" defTabSz="457200" fontAlgn="base">
              <a:spcBef>
                <a:spcPct val="0"/>
              </a:spcBef>
              <a:spcAft>
                <a:spcPct val="0"/>
              </a:spcAft>
            </a:pPr>
            <a:endParaRPr lang="hu-HU" dirty="0" smtClean="0">
              <a:solidFill>
                <a:srgbClr val="555F19"/>
              </a:solidFill>
            </a:endParaRPr>
          </a:p>
          <a:p>
            <a:pPr algn="just" defTabSz="457200"/>
            <a:r>
              <a:rPr lang="hu-HU" b="1" dirty="0">
                <a:solidFill>
                  <a:srgbClr val="555F19"/>
                </a:solidFill>
              </a:rPr>
              <a:t>A Pannónia Nyugdíjpénztárnál </a:t>
            </a:r>
            <a:r>
              <a:rPr lang="hu-HU" b="1" dirty="0" smtClean="0">
                <a:solidFill>
                  <a:srgbClr val="555F19"/>
                </a:solidFill>
              </a:rPr>
              <a:t>az egységes tagdíj havi 4 E Ft, évi 48 E Ft.</a:t>
            </a:r>
          </a:p>
          <a:p>
            <a:pPr algn="just" defTabSz="457200"/>
            <a:endParaRPr lang="hu-HU" dirty="0" smtClean="0">
              <a:solidFill>
                <a:srgbClr val="555F19"/>
              </a:solidFill>
            </a:endParaRPr>
          </a:p>
          <a:p>
            <a:pPr algn="just" defTabSz="457200"/>
            <a:r>
              <a:rPr lang="hu-HU" dirty="0" smtClean="0">
                <a:solidFill>
                  <a:srgbClr val="555F19"/>
                </a:solidFill>
              </a:rPr>
              <a:t>A tagdíjbefizetések tartalékokra történő felosztásának arányai sávos elven alapulnak, ahol a fedezeti tartalék jelenti azt az összeget mely a pénztártag egyéni számláján kerül jóváírásra és befektetésre (2016. január 01-től):</a:t>
            </a:r>
          </a:p>
          <a:p>
            <a:pPr algn="just" defTabSz="457200"/>
            <a:endParaRPr lang="hu-HU" dirty="0" smtClean="0">
              <a:solidFill>
                <a:srgbClr val="555F19"/>
              </a:solidFill>
            </a:endParaRPr>
          </a:p>
        </p:txBody>
      </p:sp>
      <p:sp>
        <p:nvSpPr>
          <p:cNvPr id="21" name="Szövegdoboz 20"/>
          <p:cNvSpPr txBox="1"/>
          <p:nvPr/>
        </p:nvSpPr>
        <p:spPr>
          <a:xfrm>
            <a:off x="437244" y="4838089"/>
            <a:ext cx="8462107" cy="1831271"/>
          </a:xfrm>
          <a:prstGeom prst="rect">
            <a:avLst/>
          </a:prstGeom>
          <a:noFill/>
        </p:spPr>
        <p:txBody>
          <a:bodyPr wrap="square" rtlCol="0">
            <a:spAutoFit/>
          </a:bodyPr>
          <a:lstStyle/>
          <a:p>
            <a:pPr algn="just" defTabSz="457200"/>
            <a:r>
              <a:rPr lang="hu-HU" dirty="0" smtClean="0">
                <a:solidFill>
                  <a:srgbClr val="555F19"/>
                </a:solidFill>
              </a:rPr>
              <a:t>A sávok preferálják a magasabb összegű éves befizetéseket, így minél magasabb az éves összes tagdíjbefizetés, az éves átlagos levonás mértéke annál jobban csökken. </a:t>
            </a:r>
          </a:p>
          <a:p>
            <a:pPr algn="just" defTabSz="457200">
              <a:spcBef>
                <a:spcPts val="600"/>
              </a:spcBef>
            </a:pPr>
            <a:r>
              <a:rPr lang="hu-HU" dirty="0" smtClean="0">
                <a:solidFill>
                  <a:srgbClr val="FF0000"/>
                </a:solidFill>
              </a:rPr>
              <a:t>Jogszabályban foglalt legmagasabb levonási hányadnál jóval kedvezőbb sávos rendszer:</a:t>
            </a:r>
          </a:p>
          <a:p>
            <a:pPr marL="285750" indent="-285750" algn="just" defTabSz="457200">
              <a:buFont typeface="Wingdings" panose="05000000000000000000" pitchFamily="2" charset="2"/>
              <a:buChar char="Ø"/>
            </a:pPr>
            <a:r>
              <a:rPr lang="hu-HU" dirty="0" smtClean="0">
                <a:solidFill>
                  <a:srgbClr val="FF0000"/>
                </a:solidFill>
              </a:rPr>
              <a:t>éves 10.000 forint befizetésig legfeljebb 10% levonás engedélyezett</a:t>
            </a:r>
          </a:p>
          <a:p>
            <a:pPr marL="285750" indent="-285750" algn="just" defTabSz="457200">
              <a:buFont typeface="Wingdings" panose="05000000000000000000" pitchFamily="2" charset="2"/>
              <a:buChar char="Ø"/>
            </a:pPr>
            <a:r>
              <a:rPr lang="hu-HU" dirty="0" smtClean="0">
                <a:solidFill>
                  <a:srgbClr val="FF0000"/>
                </a:solidFill>
              </a:rPr>
              <a:t>éves 10.000 forint befizetés felett legfeljebb 6% levonás engedélyezett</a:t>
            </a:r>
          </a:p>
          <a:p>
            <a:pPr marL="285750" indent="-285750" algn="just" defTabSz="457200">
              <a:buFont typeface="Wingdings" panose="05000000000000000000" pitchFamily="2" charset="2"/>
              <a:buChar char="Ø"/>
            </a:pPr>
            <a:endParaRPr lang="hu-HU" dirty="0">
              <a:solidFill>
                <a:srgbClr val="555F19"/>
              </a:solidFill>
            </a:endParaRPr>
          </a:p>
        </p:txBody>
      </p:sp>
      <p:graphicFrame>
        <p:nvGraphicFramePr>
          <p:cNvPr id="2" name="Táblázat 1"/>
          <p:cNvGraphicFramePr>
            <a:graphicFrameLocks noGrp="1"/>
          </p:cNvGraphicFramePr>
          <p:nvPr>
            <p:extLst/>
          </p:nvPr>
        </p:nvGraphicFramePr>
        <p:xfrm>
          <a:off x="539552" y="2997384"/>
          <a:ext cx="6632781" cy="1742246"/>
        </p:xfrm>
        <a:graphic>
          <a:graphicData uri="http://schemas.openxmlformats.org/drawingml/2006/table">
            <a:tbl>
              <a:tblPr>
                <a:tableStyleId>{69C7853C-536D-4A76-A0AE-DD22124D55A5}</a:tableStyleId>
              </a:tblPr>
              <a:tblGrid>
                <a:gridCol w="3632238"/>
                <a:gridCol w="1048037"/>
                <a:gridCol w="961896"/>
                <a:gridCol w="990610"/>
              </a:tblGrid>
              <a:tr h="575950">
                <a:tc>
                  <a:txBody>
                    <a:bodyPr/>
                    <a:lstStyle/>
                    <a:p>
                      <a:pPr algn="ctr" fontAlgn="ctr"/>
                      <a:r>
                        <a:rPr lang="hu-HU" sz="1400" b="1" u="none" strike="noStrike" dirty="0">
                          <a:effectLst/>
                          <a:latin typeface="Gill Sans MT" panose="020B0502020104020203" pitchFamily="34" charset="-18"/>
                        </a:rPr>
                        <a:t>Pannónia Nyugdíjpénztár</a:t>
                      </a:r>
                      <a:endParaRPr lang="hu-HU" sz="1400" b="1" i="0" u="none" strike="noStrike" dirty="0">
                        <a:solidFill>
                          <a:srgbClr val="000000"/>
                        </a:solidFill>
                        <a:effectLst/>
                        <a:latin typeface="Gill Sans MT" panose="020B0502020104020203" pitchFamily="34" charset="-18"/>
                      </a:endParaRPr>
                    </a:p>
                  </a:txBody>
                  <a:tcPr marL="9525" marR="9525" marT="9525" marB="0" anchor="ctr"/>
                </a:tc>
                <a:tc>
                  <a:txBody>
                    <a:bodyPr/>
                    <a:lstStyle/>
                    <a:p>
                      <a:pPr algn="ctr" fontAlgn="ctr"/>
                      <a:r>
                        <a:rPr lang="hu-HU" sz="1400" b="1" u="none" strike="noStrike" dirty="0">
                          <a:effectLst/>
                          <a:latin typeface="Gill Sans MT" panose="020B0502020104020203" pitchFamily="34" charset="-18"/>
                        </a:rPr>
                        <a:t>Fedezeti tartalék</a:t>
                      </a:r>
                      <a:endParaRPr lang="hu-HU" sz="1400" b="1" i="0" u="none" strike="noStrike" dirty="0">
                        <a:solidFill>
                          <a:srgbClr val="000000"/>
                        </a:solidFill>
                        <a:effectLst/>
                        <a:latin typeface="Gill Sans MT" panose="020B0502020104020203" pitchFamily="34" charset="-18"/>
                      </a:endParaRPr>
                    </a:p>
                  </a:txBody>
                  <a:tcPr marL="9525" marR="9525" marT="9525" marB="0" anchor="ctr"/>
                </a:tc>
                <a:tc>
                  <a:txBody>
                    <a:bodyPr/>
                    <a:lstStyle/>
                    <a:p>
                      <a:pPr algn="ctr" fontAlgn="ctr"/>
                      <a:r>
                        <a:rPr lang="hu-HU" sz="1400" b="1" u="none" strike="noStrike" dirty="0">
                          <a:effectLst/>
                          <a:latin typeface="Gill Sans MT" panose="020B0502020104020203" pitchFamily="34" charset="-18"/>
                        </a:rPr>
                        <a:t>Működési tartalék</a:t>
                      </a:r>
                      <a:endParaRPr lang="hu-HU" sz="1400" b="1" i="0" u="none" strike="noStrike" dirty="0">
                        <a:solidFill>
                          <a:srgbClr val="000000"/>
                        </a:solidFill>
                        <a:effectLst/>
                        <a:latin typeface="Gill Sans MT" panose="020B0502020104020203" pitchFamily="34" charset="-18"/>
                      </a:endParaRPr>
                    </a:p>
                  </a:txBody>
                  <a:tcPr marL="9525" marR="9525" marT="9525" marB="0" anchor="ctr"/>
                </a:tc>
                <a:tc>
                  <a:txBody>
                    <a:bodyPr/>
                    <a:lstStyle/>
                    <a:p>
                      <a:pPr algn="ctr" fontAlgn="ctr"/>
                      <a:r>
                        <a:rPr lang="hu-HU" sz="1400" b="1" u="none" strike="noStrike" dirty="0">
                          <a:effectLst/>
                          <a:latin typeface="Gill Sans MT" panose="020B0502020104020203" pitchFamily="34" charset="-18"/>
                        </a:rPr>
                        <a:t>Likviditási tartalék</a:t>
                      </a:r>
                      <a:endParaRPr lang="hu-HU" sz="1400" b="1" i="0" u="none" strike="noStrike" dirty="0">
                        <a:solidFill>
                          <a:srgbClr val="000000"/>
                        </a:solidFill>
                        <a:effectLst/>
                        <a:latin typeface="Gill Sans MT" panose="020B0502020104020203" pitchFamily="34" charset="-18"/>
                      </a:endParaRPr>
                    </a:p>
                  </a:txBody>
                  <a:tcPr marL="9525" marR="9525" marT="9525" marB="0" anchor="ctr"/>
                </a:tc>
              </a:tr>
              <a:tr h="287974">
                <a:tc>
                  <a:txBody>
                    <a:bodyPr/>
                    <a:lstStyle/>
                    <a:p>
                      <a:pPr algn="l" fontAlgn="b"/>
                      <a:r>
                        <a:rPr lang="da-DK" sz="1400" u="none" strike="noStrike" dirty="0">
                          <a:effectLst/>
                          <a:latin typeface="Gill Sans MT" panose="020B0502020104020203" pitchFamily="34" charset="-18"/>
                        </a:rPr>
                        <a:t>a) Éves 200.000 Ft-ig terjedő </a:t>
                      </a:r>
                      <a:r>
                        <a:rPr lang="da-DK" sz="1400" u="none" strike="noStrike" dirty="0" smtClean="0">
                          <a:effectLst/>
                          <a:latin typeface="Gill Sans MT" panose="020B0502020104020203" pitchFamily="34" charset="-18"/>
                        </a:rPr>
                        <a:t>tagdíjrész</a:t>
                      </a:r>
                      <a:endParaRPr lang="da-DK"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a:effectLst/>
                          <a:latin typeface="Gill Sans MT" panose="020B0502020104020203" pitchFamily="34" charset="-18"/>
                        </a:rPr>
                        <a:t>95,20%</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a:effectLst/>
                          <a:latin typeface="Gill Sans MT" panose="020B0502020104020203" pitchFamily="34" charset="-18"/>
                        </a:rPr>
                        <a:t>4,70%</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a:effectLst/>
                          <a:latin typeface="Gill Sans MT" panose="020B0502020104020203" pitchFamily="34" charset="-18"/>
                        </a:rPr>
                        <a:t>0,10%</a:t>
                      </a:r>
                      <a:endParaRPr lang="hu-HU" sz="1400" b="0" i="0" u="none" strike="noStrike" dirty="0">
                        <a:solidFill>
                          <a:srgbClr val="000000"/>
                        </a:solidFill>
                        <a:effectLst/>
                        <a:latin typeface="Gill Sans MT" panose="020B0502020104020203" pitchFamily="34" charset="-18"/>
                      </a:endParaRPr>
                    </a:p>
                  </a:txBody>
                  <a:tcPr marL="9525" marR="9525" marT="9525" marB="0" anchor="b"/>
                </a:tc>
              </a:tr>
              <a:tr h="287974">
                <a:tc>
                  <a:txBody>
                    <a:bodyPr/>
                    <a:lstStyle/>
                    <a:p>
                      <a:pPr algn="l" fontAlgn="b"/>
                      <a:r>
                        <a:rPr lang="nb-NO" sz="1400" u="none" strike="noStrike" dirty="0">
                          <a:effectLst/>
                          <a:latin typeface="Gill Sans MT" panose="020B0502020104020203" pitchFamily="34" charset="-18"/>
                        </a:rPr>
                        <a:t>b) Éves 200.000 Ft felett éves 800.000 Ft-ig</a:t>
                      </a:r>
                      <a:endParaRPr lang="nb-NO"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a:effectLst/>
                          <a:latin typeface="Gill Sans MT" panose="020B0502020104020203" pitchFamily="34" charset="-18"/>
                        </a:rPr>
                        <a:t>96,00%</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smtClean="0">
                          <a:effectLst/>
                          <a:latin typeface="Gill Sans MT" panose="020B0502020104020203" pitchFamily="34" charset="-18"/>
                        </a:rPr>
                        <a:t>4,00</a:t>
                      </a:r>
                      <a:r>
                        <a:rPr lang="hu-HU" sz="1400" u="none" strike="noStrike" dirty="0">
                          <a:effectLst/>
                          <a:latin typeface="Gill Sans MT" panose="020B0502020104020203" pitchFamily="34" charset="-18"/>
                        </a:rPr>
                        <a:t>%</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smtClean="0">
                          <a:effectLst/>
                          <a:latin typeface="Gill Sans MT" panose="020B0502020104020203" pitchFamily="34" charset="-18"/>
                        </a:rPr>
                        <a:t>0,00</a:t>
                      </a:r>
                      <a:r>
                        <a:rPr lang="hu-HU" sz="1400" u="none" strike="noStrike" dirty="0">
                          <a:effectLst/>
                          <a:latin typeface="Gill Sans MT" panose="020B0502020104020203" pitchFamily="34" charset="-18"/>
                        </a:rPr>
                        <a:t>%</a:t>
                      </a:r>
                      <a:endParaRPr lang="hu-HU" sz="1400" b="0" i="0" u="none" strike="noStrike" dirty="0">
                        <a:solidFill>
                          <a:srgbClr val="000000"/>
                        </a:solidFill>
                        <a:effectLst/>
                        <a:latin typeface="Gill Sans MT" panose="020B0502020104020203" pitchFamily="34" charset="-18"/>
                      </a:endParaRPr>
                    </a:p>
                  </a:txBody>
                  <a:tcPr marL="9525" marR="9525" marT="9525" marB="0" anchor="b"/>
                </a:tc>
              </a:tr>
              <a:tr h="287974">
                <a:tc>
                  <a:txBody>
                    <a:bodyPr/>
                    <a:lstStyle/>
                    <a:p>
                      <a:pPr algn="l" fontAlgn="b"/>
                      <a:r>
                        <a:rPr lang="hu-HU" sz="1400" u="none" strike="noStrike" dirty="0" smtClean="0">
                          <a:effectLst/>
                          <a:latin typeface="Gill Sans MT" panose="020B0502020104020203" pitchFamily="34" charset="-18"/>
                        </a:rPr>
                        <a:t>c</a:t>
                      </a:r>
                      <a:r>
                        <a:rPr lang="nb-NO" sz="1400" u="none" strike="noStrike" dirty="0" smtClean="0">
                          <a:effectLst/>
                          <a:latin typeface="Gill Sans MT" panose="020B0502020104020203" pitchFamily="34" charset="-18"/>
                        </a:rPr>
                        <a:t>) </a:t>
                      </a:r>
                      <a:r>
                        <a:rPr lang="nb-NO" sz="1400" u="none" strike="noStrike" dirty="0">
                          <a:effectLst/>
                          <a:latin typeface="Gill Sans MT" panose="020B0502020104020203" pitchFamily="34" charset="-18"/>
                        </a:rPr>
                        <a:t>Éves </a:t>
                      </a:r>
                      <a:r>
                        <a:rPr lang="hu-HU" sz="1400" u="none" strike="noStrike" dirty="0" smtClean="0">
                          <a:effectLst/>
                          <a:latin typeface="Gill Sans MT" panose="020B0502020104020203" pitchFamily="34" charset="-18"/>
                        </a:rPr>
                        <a:t>8</a:t>
                      </a:r>
                      <a:r>
                        <a:rPr lang="nb-NO" sz="1400" u="none" strike="noStrike" dirty="0" smtClean="0">
                          <a:effectLst/>
                          <a:latin typeface="Gill Sans MT" panose="020B0502020104020203" pitchFamily="34" charset="-18"/>
                        </a:rPr>
                        <a:t>00.000 </a:t>
                      </a:r>
                      <a:r>
                        <a:rPr lang="nb-NO" sz="1400" u="none" strike="noStrike" dirty="0">
                          <a:effectLst/>
                          <a:latin typeface="Gill Sans MT" panose="020B0502020104020203" pitchFamily="34" charset="-18"/>
                        </a:rPr>
                        <a:t>Ft felett éves </a:t>
                      </a:r>
                      <a:r>
                        <a:rPr lang="hu-HU" sz="1400" u="none" strike="noStrike" dirty="0" smtClean="0">
                          <a:effectLst/>
                          <a:latin typeface="Gill Sans MT" panose="020B0502020104020203" pitchFamily="34" charset="-18"/>
                        </a:rPr>
                        <a:t>1.5</a:t>
                      </a:r>
                      <a:r>
                        <a:rPr lang="nb-NO" sz="1400" u="none" strike="noStrike" dirty="0" smtClean="0">
                          <a:effectLst/>
                          <a:latin typeface="Gill Sans MT" panose="020B0502020104020203" pitchFamily="34" charset="-18"/>
                        </a:rPr>
                        <a:t>00.000 </a:t>
                      </a:r>
                      <a:r>
                        <a:rPr lang="nb-NO" sz="1400" u="none" strike="noStrike" dirty="0">
                          <a:effectLst/>
                          <a:latin typeface="Gill Sans MT" panose="020B0502020104020203" pitchFamily="34" charset="-18"/>
                        </a:rPr>
                        <a:t>Ft-ig</a:t>
                      </a:r>
                      <a:endParaRPr lang="nb-NO"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smtClean="0">
                          <a:effectLst/>
                          <a:latin typeface="Gill Sans MT" panose="020B0502020104020203" pitchFamily="34" charset="-18"/>
                        </a:rPr>
                        <a:t>99,00</a:t>
                      </a:r>
                      <a:r>
                        <a:rPr lang="hu-HU" sz="1400" u="none" strike="noStrike" dirty="0">
                          <a:effectLst/>
                          <a:latin typeface="Gill Sans MT" panose="020B0502020104020203" pitchFamily="34" charset="-18"/>
                        </a:rPr>
                        <a:t>%</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smtClean="0">
                          <a:effectLst/>
                          <a:latin typeface="Gill Sans MT" panose="020B0502020104020203" pitchFamily="34" charset="-18"/>
                        </a:rPr>
                        <a:t>1,00</a:t>
                      </a:r>
                      <a:r>
                        <a:rPr lang="hu-HU" sz="1400" u="none" strike="noStrike" dirty="0">
                          <a:effectLst/>
                          <a:latin typeface="Gill Sans MT" panose="020B0502020104020203" pitchFamily="34" charset="-18"/>
                        </a:rPr>
                        <a:t>%</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smtClean="0">
                          <a:effectLst/>
                          <a:latin typeface="Gill Sans MT" panose="020B0502020104020203" pitchFamily="34" charset="-18"/>
                        </a:rPr>
                        <a:t>0,00</a:t>
                      </a:r>
                      <a:r>
                        <a:rPr lang="hu-HU" sz="1400" u="none" strike="noStrike" dirty="0">
                          <a:effectLst/>
                          <a:latin typeface="Gill Sans MT" panose="020B0502020104020203" pitchFamily="34" charset="-18"/>
                        </a:rPr>
                        <a:t>%</a:t>
                      </a:r>
                      <a:endParaRPr lang="hu-HU" sz="1400" b="0" i="0" u="none" strike="noStrike" dirty="0">
                        <a:solidFill>
                          <a:srgbClr val="000000"/>
                        </a:solidFill>
                        <a:effectLst/>
                        <a:latin typeface="Gill Sans MT" panose="020B0502020104020203" pitchFamily="34" charset="-18"/>
                      </a:endParaRPr>
                    </a:p>
                  </a:txBody>
                  <a:tcPr marL="9525" marR="9525" marT="9525" marB="0" anchor="b"/>
                </a:tc>
              </a:tr>
              <a:tr h="302374">
                <a:tc>
                  <a:txBody>
                    <a:bodyPr/>
                    <a:lstStyle/>
                    <a:p>
                      <a:pPr algn="l" fontAlgn="b"/>
                      <a:r>
                        <a:rPr lang="hu-HU" sz="1400" u="none" strike="noStrike" dirty="0">
                          <a:effectLst/>
                          <a:latin typeface="Gill Sans MT" panose="020B0502020104020203" pitchFamily="34" charset="-18"/>
                        </a:rPr>
                        <a:t>d</a:t>
                      </a:r>
                      <a:r>
                        <a:rPr lang="hu-HU" sz="1400" u="none" strike="noStrike" dirty="0" smtClean="0">
                          <a:effectLst/>
                          <a:latin typeface="Gill Sans MT" panose="020B0502020104020203" pitchFamily="34" charset="-18"/>
                        </a:rPr>
                        <a:t>) </a:t>
                      </a:r>
                      <a:r>
                        <a:rPr lang="hu-HU" sz="1400" u="none" strike="noStrike" dirty="0">
                          <a:effectLst/>
                          <a:latin typeface="Gill Sans MT" panose="020B0502020104020203" pitchFamily="34" charset="-18"/>
                        </a:rPr>
                        <a:t>Éves </a:t>
                      </a:r>
                      <a:r>
                        <a:rPr lang="hu-HU" sz="1400" u="none" strike="noStrike" dirty="0" smtClean="0">
                          <a:effectLst/>
                          <a:latin typeface="Gill Sans MT" panose="020B0502020104020203" pitchFamily="34" charset="-18"/>
                        </a:rPr>
                        <a:t>1.500.000 </a:t>
                      </a:r>
                      <a:r>
                        <a:rPr lang="hu-HU" sz="1400" u="none" strike="noStrike" dirty="0">
                          <a:effectLst/>
                          <a:latin typeface="Gill Sans MT" panose="020B0502020104020203" pitchFamily="34" charset="-18"/>
                        </a:rPr>
                        <a:t>Ft </a:t>
                      </a:r>
                      <a:r>
                        <a:rPr lang="hu-HU" sz="1400" u="none" strike="noStrike" dirty="0" smtClean="0">
                          <a:effectLst/>
                          <a:latin typeface="Gill Sans MT" panose="020B0502020104020203" pitchFamily="34" charset="-18"/>
                        </a:rPr>
                        <a:t>feletti tagdíjrész</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smtClean="0">
                          <a:effectLst/>
                          <a:latin typeface="Gill Sans MT" panose="020B0502020104020203" pitchFamily="34" charset="-18"/>
                        </a:rPr>
                        <a:t>100,00</a:t>
                      </a:r>
                      <a:r>
                        <a:rPr lang="hu-HU" sz="1400" u="none" strike="noStrike" dirty="0">
                          <a:effectLst/>
                          <a:latin typeface="Gill Sans MT" panose="020B0502020104020203" pitchFamily="34" charset="-18"/>
                        </a:rPr>
                        <a:t>%</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a:effectLst/>
                          <a:latin typeface="Gill Sans MT" panose="020B0502020104020203" pitchFamily="34" charset="-18"/>
                        </a:rPr>
                        <a:t>0</a:t>
                      </a:r>
                      <a:r>
                        <a:rPr lang="hu-HU" sz="1400" u="none" strike="noStrike" dirty="0" smtClean="0">
                          <a:effectLst/>
                          <a:latin typeface="Gill Sans MT" panose="020B0502020104020203" pitchFamily="34" charset="-18"/>
                        </a:rPr>
                        <a:t>,00</a:t>
                      </a:r>
                      <a:r>
                        <a:rPr lang="hu-HU" sz="1400" u="none" strike="noStrike" dirty="0">
                          <a:effectLst/>
                          <a:latin typeface="Gill Sans MT" panose="020B0502020104020203" pitchFamily="34" charset="-18"/>
                        </a:rPr>
                        <a:t>%</a:t>
                      </a:r>
                      <a:endParaRPr lang="hu-HU" sz="1400" b="0" i="0" u="none" strike="noStrike" dirty="0">
                        <a:solidFill>
                          <a:srgbClr val="000000"/>
                        </a:solidFill>
                        <a:effectLst/>
                        <a:latin typeface="Gill Sans MT" panose="020B0502020104020203" pitchFamily="34" charset="-18"/>
                      </a:endParaRPr>
                    </a:p>
                  </a:txBody>
                  <a:tcPr marL="9525" marR="9525" marT="9525" marB="0" anchor="b"/>
                </a:tc>
                <a:tc>
                  <a:txBody>
                    <a:bodyPr/>
                    <a:lstStyle/>
                    <a:p>
                      <a:pPr algn="r" fontAlgn="b"/>
                      <a:r>
                        <a:rPr lang="hu-HU" sz="1400" u="none" strike="noStrike" dirty="0">
                          <a:effectLst/>
                          <a:latin typeface="Gill Sans MT" panose="020B0502020104020203" pitchFamily="34" charset="-18"/>
                        </a:rPr>
                        <a:t>0,00%</a:t>
                      </a:r>
                      <a:endParaRPr lang="hu-HU" sz="1400" b="0" i="0" u="none" strike="noStrike" dirty="0">
                        <a:solidFill>
                          <a:srgbClr val="000000"/>
                        </a:solidFill>
                        <a:effectLst/>
                        <a:latin typeface="Gill Sans MT" panose="020B0502020104020203" pitchFamily="34" charset="-18"/>
                      </a:endParaRPr>
                    </a:p>
                  </a:txBody>
                  <a:tcPr marL="9525" marR="9525" marT="9525" marB="0" anchor="b"/>
                </a:tc>
              </a:tr>
            </a:tbl>
          </a:graphicData>
        </a:graphic>
      </p:graphicFrame>
    </p:spTree>
    <p:extLst>
      <p:ext uri="{BB962C8B-B14F-4D97-AF65-F5344CB8AC3E}">
        <p14:creationId xmlns:p14="http://schemas.microsoft.com/office/powerpoint/2010/main" val="1915402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889000">
                <a:lnSpc>
                  <a:spcPct val="90000"/>
                </a:lnSpc>
                <a:spcAft>
                  <a:spcPct val="35000"/>
                </a:spcAft>
              </a:pPr>
              <a:r>
                <a:rPr lang="hu-HU" sz="2000" dirty="0" smtClean="0">
                  <a:latin typeface="Gill Sans MT" pitchFamily="34" charset="-18"/>
                </a:rPr>
                <a:t>Kondíciók – Tartalékok közötti felosztás II.</a:t>
              </a:r>
              <a:endParaRPr lang="hu-HU" sz="2000" dirty="0">
                <a:latin typeface="Gill Sans MT" pitchFamily="34" charset="-18"/>
              </a:endParaRPr>
            </a:p>
          </p:txBody>
        </p:sp>
      </p:grpSp>
      <p:sp>
        <p:nvSpPr>
          <p:cNvPr id="15" name="Szövegdoboz 14"/>
          <p:cNvSpPr txBox="1"/>
          <p:nvPr/>
        </p:nvSpPr>
        <p:spPr>
          <a:xfrm>
            <a:off x="539552" y="4365104"/>
            <a:ext cx="7988290" cy="2062103"/>
          </a:xfrm>
          <a:prstGeom prst="rect">
            <a:avLst/>
          </a:prstGeom>
          <a:noFill/>
        </p:spPr>
        <p:txBody>
          <a:bodyPr wrap="square" rtlCol="0">
            <a:spAutoFit/>
          </a:bodyPr>
          <a:lstStyle/>
          <a:p>
            <a:pPr algn="just" defTabSz="457200"/>
            <a:r>
              <a:rPr lang="hu-HU" sz="1600" dirty="0">
                <a:solidFill>
                  <a:srgbClr val="555F19"/>
                </a:solidFill>
              </a:rPr>
              <a:t>A</a:t>
            </a:r>
            <a:r>
              <a:rPr lang="hu-HU" sz="1600" dirty="0" smtClean="0">
                <a:solidFill>
                  <a:srgbClr val="555F19"/>
                </a:solidFill>
              </a:rPr>
              <a:t> Pannónia Nyugdíjpénztár 14 </a:t>
            </a:r>
            <a:r>
              <a:rPr lang="hu-HU" sz="1600" dirty="0">
                <a:solidFill>
                  <a:srgbClr val="555F19"/>
                </a:solidFill>
              </a:rPr>
              <a:t>közvetlen </a:t>
            </a:r>
            <a:r>
              <a:rPr lang="hu-HU" sz="1600" dirty="0" smtClean="0">
                <a:solidFill>
                  <a:srgbClr val="555F19"/>
                </a:solidFill>
              </a:rPr>
              <a:t>versenytársának tartalék felosztási mutatóinak vizsgálata </a:t>
            </a:r>
            <a:r>
              <a:rPr lang="hu-HU" sz="1600" dirty="0">
                <a:solidFill>
                  <a:srgbClr val="555F19"/>
                </a:solidFill>
              </a:rPr>
              <a:t>alapján a tagdíjbefizetéseket terhelő működési és likviditási tartalékra jutó levonás mértékének tekintetében az </a:t>
            </a:r>
            <a:r>
              <a:rPr lang="hu-HU" sz="1600" dirty="0" smtClean="0">
                <a:solidFill>
                  <a:srgbClr val="555F19"/>
                </a:solidFill>
              </a:rPr>
              <a:t>alábbiak állapíthatóak meg.  A  Pannónia Nyugdíjpénztár:</a:t>
            </a:r>
          </a:p>
          <a:p>
            <a:pPr marL="285750" indent="-285750" algn="just" defTabSz="457200">
              <a:buFontTx/>
              <a:buChar char="-"/>
            </a:pPr>
            <a:r>
              <a:rPr lang="hu-HU" sz="1600" dirty="0" smtClean="0">
                <a:solidFill>
                  <a:srgbClr val="555F19"/>
                </a:solidFill>
              </a:rPr>
              <a:t>az éves 50 E Ft befizetést figyelembe véve az első helyen áll,</a:t>
            </a:r>
          </a:p>
          <a:p>
            <a:pPr marL="285750" indent="-285750" algn="just" defTabSz="457200">
              <a:buFontTx/>
              <a:buChar char="-"/>
            </a:pPr>
            <a:r>
              <a:rPr lang="hu-HU" sz="1600" dirty="0" smtClean="0">
                <a:solidFill>
                  <a:srgbClr val="555F19"/>
                </a:solidFill>
              </a:rPr>
              <a:t>a </a:t>
            </a:r>
            <a:r>
              <a:rPr lang="hu-HU" sz="1600" dirty="0">
                <a:solidFill>
                  <a:srgbClr val="555F19"/>
                </a:solidFill>
              </a:rPr>
              <a:t>pénztári szektorban átlagosnak </a:t>
            </a:r>
            <a:r>
              <a:rPr lang="hu-HU" sz="1600" dirty="0" smtClean="0">
                <a:solidFill>
                  <a:srgbClr val="555F19"/>
                </a:solidFill>
              </a:rPr>
              <a:t>tekinthető, </a:t>
            </a:r>
            <a:r>
              <a:rPr lang="hu-HU" sz="1600" dirty="0">
                <a:solidFill>
                  <a:srgbClr val="555F19"/>
                </a:solidFill>
              </a:rPr>
              <a:t>évi 100 </a:t>
            </a:r>
            <a:r>
              <a:rPr lang="hu-HU" sz="1600" dirty="0" smtClean="0">
                <a:solidFill>
                  <a:srgbClr val="555F19"/>
                </a:solidFill>
              </a:rPr>
              <a:t>E Ft befizetése </a:t>
            </a:r>
            <a:r>
              <a:rPr lang="hu-HU" sz="1600" dirty="0">
                <a:solidFill>
                  <a:srgbClr val="555F19"/>
                </a:solidFill>
              </a:rPr>
              <a:t>esetén </a:t>
            </a:r>
            <a:r>
              <a:rPr lang="hu-HU" sz="1600" dirty="0" smtClean="0">
                <a:solidFill>
                  <a:srgbClr val="555F19"/>
                </a:solidFill>
              </a:rPr>
              <a:t>az élbolyban található, </a:t>
            </a:r>
          </a:p>
          <a:p>
            <a:pPr marL="285750" indent="-285750" algn="just" defTabSz="457200">
              <a:buFontTx/>
              <a:buChar char="-"/>
            </a:pPr>
            <a:r>
              <a:rPr lang="hu-HU" sz="1600" dirty="0" smtClean="0">
                <a:solidFill>
                  <a:srgbClr val="555F19"/>
                </a:solidFill>
              </a:rPr>
              <a:t>a Pannónia Nyugdíjpénztár tagjai esetében átlagosnak tekinthető, évi 240 E Ft-os befizetés esetében megelőzi az </a:t>
            </a:r>
            <a:r>
              <a:rPr lang="hu-HU" sz="1600" u="sng" dirty="0" smtClean="0">
                <a:solidFill>
                  <a:srgbClr val="555F19"/>
                </a:solidFill>
              </a:rPr>
              <a:t>ismert nagy </a:t>
            </a:r>
            <a:r>
              <a:rPr lang="hu-HU" sz="1600" dirty="0" smtClean="0">
                <a:solidFill>
                  <a:srgbClr val="555F19"/>
                </a:solidFill>
              </a:rPr>
              <a:t>pénztárakat.</a:t>
            </a:r>
            <a:endParaRPr lang="hu-HU" sz="1600" dirty="0">
              <a:solidFill>
                <a:srgbClr val="555F19"/>
              </a:solidFill>
            </a:endParaRPr>
          </a:p>
        </p:txBody>
      </p:sp>
      <p:graphicFrame>
        <p:nvGraphicFramePr>
          <p:cNvPr id="2" name="Táblázat 1"/>
          <p:cNvGraphicFramePr>
            <a:graphicFrameLocks noGrp="1"/>
          </p:cNvGraphicFramePr>
          <p:nvPr>
            <p:extLst/>
          </p:nvPr>
        </p:nvGraphicFramePr>
        <p:xfrm>
          <a:off x="557569" y="1412776"/>
          <a:ext cx="7970273" cy="2790825"/>
        </p:xfrm>
        <a:graphic>
          <a:graphicData uri="http://schemas.openxmlformats.org/drawingml/2006/table">
            <a:tbl>
              <a:tblPr>
                <a:tableStyleId>{69C7853C-536D-4A76-A0AE-DD22124D55A5}</a:tableStyleId>
              </a:tblPr>
              <a:tblGrid>
                <a:gridCol w="6655556"/>
                <a:gridCol w="1314717"/>
              </a:tblGrid>
              <a:tr h="438150">
                <a:tc>
                  <a:txBody>
                    <a:bodyPr/>
                    <a:lstStyle/>
                    <a:p>
                      <a:pPr algn="ctr" fontAlgn="ctr"/>
                      <a:r>
                        <a:rPr lang="hu-HU" sz="1800" b="1" u="none" strike="noStrike" dirty="0">
                          <a:effectLst/>
                        </a:rPr>
                        <a:t>Éves befizetés mértéke</a:t>
                      </a:r>
                      <a:endParaRPr lang="hu-HU"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800" b="1" u="none" strike="noStrike" dirty="0">
                          <a:effectLst/>
                        </a:rPr>
                        <a:t>Levonás mértéke (%)</a:t>
                      </a:r>
                      <a:endParaRPr lang="hu-HU" sz="1800" b="1" i="0" u="none" strike="noStrike" dirty="0">
                        <a:solidFill>
                          <a:srgbClr val="000000"/>
                        </a:solidFill>
                        <a:effectLst/>
                        <a:latin typeface="Calibri" panose="020F0502020204030204" pitchFamily="34" charset="0"/>
                      </a:endParaRPr>
                    </a:p>
                  </a:txBody>
                  <a:tcPr marL="9525" marR="9525" marT="9525" marB="0" anchor="b"/>
                </a:tc>
              </a:tr>
              <a:tr h="285750">
                <a:tc>
                  <a:txBody>
                    <a:bodyPr/>
                    <a:lstStyle/>
                    <a:p>
                      <a:pPr algn="l" fontAlgn="ctr"/>
                      <a:r>
                        <a:rPr lang="hu-HU" sz="1800" u="none" strike="noStrike" dirty="0">
                          <a:effectLst/>
                        </a:rPr>
                        <a:t>Pannónia éves egységes tagdíjának </a:t>
                      </a:r>
                      <a:r>
                        <a:rPr lang="hu-HU" sz="1800" u="none" strike="noStrike" dirty="0" smtClean="0">
                          <a:effectLst/>
                        </a:rPr>
                        <a:t>befizetése esetén</a:t>
                      </a:r>
                    </a:p>
                    <a:p>
                      <a:pPr algn="l" fontAlgn="ctr"/>
                      <a:r>
                        <a:rPr lang="hu-HU" sz="1800" u="none" strike="noStrike" dirty="0" smtClean="0">
                          <a:effectLst/>
                        </a:rPr>
                        <a:t>(havi 4 </a:t>
                      </a:r>
                      <a:r>
                        <a:rPr lang="hu-HU" sz="1800" u="none" strike="noStrike" dirty="0" err="1" smtClean="0">
                          <a:effectLst/>
                        </a:rPr>
                        <a:t>eFt</a:t>
                      </a:r>
                      <a:r>
                        <a:rPr lang="hu-HU" sz="1800" u="none" strike="noStrike" dirty="0" smtClean="0">
                          <a:effectLst/>
                        </a:rPr>
                        <a:t>, évi 48 </a:t>
                      </a:r>
                      <a:r>
                        <a:rPr lang="hu-HU" sz="1800" u="none" strike="noStrike" dirty="0" err="1" smtClean="0">
                          <a:effectLst/>
                        </a:rPr>
                        <a:t>eFt</a:t>
                      </a:r>
                      <a:r>
                        <a:rPr lang="hu-HU" sz="1800" u="none" strike="noStrike" dirty="0" smtClean="0">
                          <a:effectLst/>
                        </a:rPr>
                        <a:t>) </a:t>
                      </a:r>
                      <a:endParaRPr lang="hu-H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800" u="none" strike="noStrike">
                          <a:effectLst/>
                        </a:rPr>
                        <a:t>4,80%</a:t>
                      </a:r>
                      <a:endParaRPr lang="hu-HU" sz="1800" b="0" i="0" u="none" strike="noStrike">
                        <a:solidFill>
                          <a:srgbClr val="000000"/>
                        </a:solidFill>
                        <a:effectLst/>
                        <a:latin typeface="Calibri" panose="020F0502020204030204" pitchFamily="34" charset="0"/>
                      </a:endParaRPr>
                    </a:p>
                  </a:txBody>
                  <a:tcPr marL="9525" marR="9525" marT="9525" marB="0" anchor="ctr"/>
                </a:tc>
              </a:tr>
              <a:tr h="285750">
                <a:tc>
                  <a:txBody>
                    <a:bodyPr/>
                    <a:lstStyle/>
                    <a:p>
                      <a:pPr algn="l" fontAlgn="ctr"/>
                      <a:r>
                        <a:rPr lang="hu-HU" sz="1800" u="none" strike="noStrike" dirty="0">
                          <a:effectLst/>
                        </a:rPr>
                        <a:t>Évi 100 </a:t>
                      </a:r>
                      <a:r>
                        <a:rPr lang="hu-HU" sz="1800" u="none" strike="noStrike" dirty="0" err="1">
                          <a:effectLst/>
                        </a:rPr>
                        <a:t>eFt</a:t>
                      </a:r>
                      <a:r>
                        <a:rPr lang="hu-HU" sz="1800" u="none" strike="noStrike" dirty="0">
                          <a:effectLst/>
                        </a:rPr>
                        <a:t> befizetés </a:t>
                      </a:r>
                      <a:r>
                        <a:rPr lang="hu-HU" sz="1800" u="none" strike="noStrike" dirty="0" smtClean="0">
                          <a:effectLst/>
                        </a:rPr>
                        <a:t>esetén</a:t>
                      </a:r>
                    </a:p>
                    <a:p>
                      <a:pPr algn="l" fontAlgn="ctr"/>
                      <a:r>
                        <a:rPr lang="hu-HU" sz="1800" u="none" strike="noStrike" dirty="0" smtClean="0">
                          <a:effectLst/>
                        </a:rPr>
                        <a:t>(a </a:t>
                      </a:r>
                      <a:r>
                        <a:rPr lang="hu-HU" sz="1800" u="none" strike="noStrike" dirty="0">
                          <a:effectLst/>
                        </a:rPr>
                        <a:t>szektorátlagnak megfelelő éves befizetés)</a:t>
                      </a:r>
                      <a:endParaRPr lang="hu-H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800" u="none" strike="noStrike">
                          <a:effectLst/>
                        </a:rPr>
                        <a:t>4,80%</a:t>
                      </a:r>
                      <a:endParaRPr lang="hu-HU" sz="1800" b="0" i="0" u="none" strike="noStrike">
                        <a:solidFill>
                          <a:srgbClr val="000000"/>
                        </a:solidFill>
                        <a:effectLst/>
                        <a:latin typeface="Calibri" panose="020F0502020204030204" pitchFamily="34" charset="0"/>
                      </a:endParaRPr>
                    </a:p>
                  </a:txBody>
                  <a:tcPr marL="9525" marR="9525" marT="9525" marB="0" anchor="ctr"/>
                </a:tc>
              </a:tr>
              <a:tr h="285750">
                <a:tc>
                  <a:txBody>
                    <a:bodyPr/>
                    <a:lstStyle/>
                    <a:p>
                      <a:pPr algn="l" fontAlgn="ctr"/>
                      <a:r>
                        <a:rPr lang="hu-HU" sz="1800" u="none" strike="noStrike" dirty="0">
                          <a:effectLst/>
                        </a:rPr>
                        <a:t>Évi 240 </a:t>
                      </a:r>
                      <a:r>
                        <a:rPr lang="hu-HU" sz="1800" u="none" strike="noStrike" dirty="0" err="1">
                          <a:effectLst/>
                        </a:rPr>
                        <a:t>eFt</a:t>
                      </a:r>
                      <a:r>
                        <a:rPr lang="hu-HU" sz="1800" u="none" strike="noStrike" dirty="0">
                          <a:effectLst/>
                        </a:rPr>
                        <a:t> befizetés </a:t>
                      </a:r>
                      <a:r>
                        <a:rPr lang="hu-HU" sz="1800" u="none" strike="noStrike" dirty="0" smtClean="0">
                          <a:effectLst/>
                        </a:rPr>
                        <a:t>esetén</a:t>
                      </a:r>
                    </a:p>
                    <a:p>
                      <a:pPr algn="l" fontAlgn="ctr"/>
                      <a:r>
                        <a:rPr lang="hu-HU" sz="1800" u="none" strike="noStrike" dirty="0" smtClean="0">
                          <a:effectLst/>
                        </a:rPr>
                        <a:t>(átlagos befizetés a Pannónia Nyugdíjpénztárban)</a:t>
                      </a:r>
                      <a:endParaRPr lang="hu-H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800" u="none" strike="noStrike">
                          <a:effectLst/>
                        </a:rPr>
                        <a:t>4,67%</a:t>
                      </a:r>
                      <a:endParaRPr lang="hu-HU" sz="1800" b="0" i="0" u="none" strike="noStrike">
                        <a:solidFill>
                          <a:srgbClr val="000000"/>
                        </a:solidFill>
                        <a:effectLst/>
                        <a:latin typeface="Calibri" panose="020F0502020204030204" pitchFamily="34" charset="0"/>
                      </a:endParaRPr>
                    </a:p>
                  </a:txBody>
                  <a:tcPr marL="9525" marR="9525" marT="9525" marB="0" anchor="ctr"/>
                </a:tc>
              </a:tr>
              <a:tr h="285750">
                <a:tc>
                  <a:txBody>
                    <a:bodyPr/>
                    <a:lstStyle/>
                    <a:p>
                      <a:pPr algn="l" fontAlgn="ctr"/>
                      <a:r>
                        <a:rPr lang="hu-HU" sz="1800" u="none" strike="noStrike" dirty="0">
                          <a:effectLst/>
                        </a:rPr>
                        <a:t>Évi 750 </a:t>
                      </a:r>
                      <a:r>
                        <a:rPr lang="hu-HU" sz="1800" u="none" strike="noStrike" dirty="0" err="1">
                          <a:effectLst/>
                        </a:rPr>
                        <a:t>eFt</a:t>
                      </a:r>
                      <a:r>
                        <a:rPr lang="hu-HU" sz="1800" u="none" strike="noStrike" dirty="0">
                          <a:effectLst/>
                        </a:rPr>
                        <a:t> befizetés </a:t>
                      </a:r>
                      <a:r>
                        <a:rPr lang="hu-HU" sz="1800" u="none" strike="noStrike" dirty="0" smtClean="0">
                          <a:effectLst/>
                        </a:rPr>
                        <a:t>esetén</a:t>
                      </a:r>
                    </a:p>
                    <a:p>
                      <a:pPr algn="l" fontAlgn="ctr"/>
                      <a:r>
                        <a:rPr lang="hu-HU" sz="1800" u="none" strike="noStrike" dirty="0" smtClean="0">
                          <a:effectLst/>
                        </a:rPr>
                        <a:t>(a </a:t>
                      </a:r>
                      <a:r>
                        <a:rPr lang="hu-HU" sz="1800" u="none" strike="noStrike" dirty="0">
                          <a:effectLst/>
                        </a:rPr>
                        <a:t>maximális </a:t>
                      </a:r>
                      <a:r>
                        <a:rPr lang="hu-HU" sz="1800" u="none" strike="noStrike" dirty="0" err="1">
                          <a:effectLst/>
                        </a:rPr>
                        <a:t>adóvisszatérítéshez</a:t>
                      </a:r>
                      <a:r>
                        <a:rPr lang="hu-HU" sz="1800" u="none" strike="noStrike" dirty="0">
                          <a:effectLst/>
                        </a:rPr>
                        <a:t> szükséges egyéni befizetés)</a:t>
                      </a:r>
                      <a:endParaRPr lang="hu-H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u-HU" sz="1800" u="none" strike="noStrike" dirty="0">
                          <a:effectLst/>
                        </a:rPr>
                        <a:t>4,21%</a:t>
                      </a:r>
                      <a:endParaRPr lang="hu-HU"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392722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defTabSz="889000">
                <a:lnSpc>
                  <a:spcPct val="90000"/>
                </a:lnSpc>
                <a:spcAft>
                  <a:spcPct val="35000"/>
                </a:spcAft>
              </a:pPr>
              <a:r>
                <a:rPr lang="hu-HU" sz="2000" dirty="0" smtClean="0">
                  <a:latin typeface="Gill Sans MT" pitchFamily="34" charset="-18"/>
                </a:rPr>
                <a:t>Kondíciók </a:t>
              </a:r>
              <a:r>
                <a:rPr lang="hu-HU" sz="2000" dirty="0">
                  <a:latin typeface="Gill Sans MT" pitchFamily="34" charset="-18"/>
                </a:rPr>
                <a:t>– </a:t>
              </a:r>
              <a:r>
                <a:rPr lang="hu-HU" sz="2000" dirty="0" smtClean="0">
                  <a:latin typeface="Gill Sans MT" pitchFamily="34" charset="-18"/>
                </a:rPr>
                <a:t>Tartalékok közötti felosztás III.</a:t>
              </a:r>
              <a:endParaRPr lang="hu-HU" sz="2000" dirty="0">
                <a:latin typeface="Gill Sans MT" pitchFamily="34" charset="-18"/>
              </a:endParaRPr>
            </a:p>
          </p:txBody>
        </p:sp>
      </p:grpSp>
      <p:pic>
        <p:nvPicPr>
          <p:cNvPr id="18" name="Kép 17"/>
          <p:cNvPicPr>
            <a:picLocks noChangeAspect="1"/>
          </p:cNvPicPr>
          <p:nvPr/>
        </p:nvPicPr>
        <p:blipFill>
          <a:blip r:embed="rId2"/>
          <a:stretch>
            <a:fillRect/>
          </a:stretch>
        </p:blipFill>
        <p:spPr>
          <a:xfrm>
            <a:off x="276220" y="1628800"/>
            <a:ext cx="8591559" cy="4132845"/>
          </a:xfrm>
          <a:prstGeom prst="rect">
            <a:avLst/>
          </a:prstGeom>
        </p:spPr>
      </p:pic>
    </p:spTree>
    <p:extLst>
      <p:ext uri="{BB962C8B-B14F-4D97-AF65-F5344CB8AC3E}">
        <p14:creationId xmlns:p14="http://schemas.microsoft.com/office/powerpoint/2010/main" val="2056486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488832"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algn="ctr" defTabSz="889000">
                <a:lnSpc>
                  <a:spcPct val="90000"/>
                </a:lnSpc>
                <a:spcAft>
                  <a:spcPct val="35000"/>
                </a:spcAft>
              </a:pPr>
              <a:r>
                <a:rPr lang="hu-HU" dirty="0" smtClean="0">
                  <a:latin typeface="Gill Sans MT" pitchFamily="34" charset="-18"/>
                </a:rPr>
                <a:t>Tartalékok közötti felosztás a jövőben – tervek, elképzelések</a:t>
              </a:r>
              <a:r>
                <a:rPr lang="hu-HU" sz="2400" dirty="0" smtClean="0">
                  <a:latin typeface="Gill Sans MT" pitchFamily="34" charset="-18"/>
                </a:rPr>
                <a:t>  </a:t>
              </a:r>
              <a:endParaRPr lang="hu-HU" sz="2400" dirty="0">
                <a:latin typeface="Gill Sans MT" pitchFamily="34" charset="-18"/>
              </a:endParaRPr>
            </a:p>
          </p:txBody>
        </p:sp>
      </p:grpSp>
      <p:sp>
        <p:nvSpPr>
          <p:cNvPr id="20" name="Szövegdoboz 19"/>
          <p:cNvSpPr txBox="1"/>
          <p:nvPr/>
        </p:nvSpPr>
        <p:spPr>
          <a:xfrm>
            <a:off x="431142" y="1325667"/>
            <a:ext cx="8462107" cy="2031325"/>
          </a:xfrm>
          <a:prstGeom prst="rect">
            <a:avLst/>
          </a:prstGeom>
          <a:noFill/>
        </p:spPr>
        <p:txBody>
          <a:bodyPr wrap="square" rtlCol="0">
            <a:spAutoFit/>
          </a:bodyPr>
          <a:lstStyle/>
          <a:p>
            <a:pPr algn="just" defTabSz="457200" fontAlgn="base">
              <a:spcBef>
                <a:spcPct val="0"/>
              </a:spcBef>
              <a:spcAft>
                <a:spcPct val="0"/>
              </a:spcAft>
            </a:pPr>
            <a:endParaRPr lang="hu-HU" dirty="0" smtClean="0">
              <a:solidFill>
                <a:srgbClr val="555F19"/>
              </a:solidFill>
            </a:endParaRPr>
          </a:p>
          <a:p>
            <a:pPr algn="just" defTabSz="457200"/>
            <a:r>
              <a:rPr lang="hu-HU" dirty="0" smtClean="0">
                <a:solidFill>
                  <a:srgbClr val="555F19"/>
                </a:solidFill>
              </a:rPr>
              <a:t>A Pénztár a pénztártagok igényeit folyamatosan vizsgálja és alapvető célja, hogy azoknak minél nagyobb mértékben megfeleljen. Ezek alapján keresi a megoldásokat a tartalékok közötti felosztások átalakítására a magasabb tagdíjbefizetéssel rendelkező tagok és/vagy a Pénztárcsoportnál mindhárom pénztári ágban tagsággal rendelkezők számára kedvezőbb feltételekkel.</a:t>
            </a:r>
          </a:p>
          <a:p>
            <a:pPr algn="just" defTabSz="457200"/>
            <a:endParaRPr lang="hu-HU" dirty="0" smtClean="0">
              <a:solidFill>
                <a:srgbClr val="555F19"/>
              </a:solidFill>
            </a:endParaRPr>
          </a:p>
        </p:txBody>
      </p:sp>
      <p:sp>
        <p:nvSpPr>
          <p:cNvPr id="3" name="Felhő 2"/>
          <p:cNvSpPr/>
          <p:nvPr/>
        </p:nvSpPr>
        <p:spPr>
          <a:xfrm>
            <a:off x="323528" y="3234680"/>
            <a:ext cx="5184576" cy="163448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dirty="0" smtClean="0"/>
              <a:t>MNB állásfoglalás kérése a mindhárom pénztári ágban tagsággal rendelkezők kedvezőbb felosztási sávba sorolásáról</a:t>
            </a:r>
            <a:endParaRPr lang="hu-HU" dirty="0"/>
          </a:p>
        </p:txBody>
      </p:sp>
      <p:sp>
        <p:nvSpPr>
          <p:cNvPr id="9" name="Felhő 8"/>
          <p:cNvSpPr/>
          <p:nvPr/>
        </p:nvSpPr>
        <p:spPr>
          <a:xfrm>
            <a:off x="3713501" y="4674840"/>
            <a:ext cx="5184576" cy="163448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dirty="0" smtClean="0"/>
              <a:t>A felosztási sávok módosítása a magasabb éves befizetések erősebb premizálása felé</a:t>
            </a:r>
            <a:endParaRPr lang="hu-HU" dirty="0"/>
          </a:p>
        </p:txBody>
      </p:sp>
    </p:spTree>
    <p:extLst>
      <p:ext uri="{BB962C8B-B14F-4D97-AF65-F5344CB8AC3E}">
        <p14:creationId xmlns:p14="http://schemas.microsoft.com/office/powerpoint/2010/main" val="1762118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647700" y="2492375"/>
            <a:ext cx="8229600" cy="1143000"/>
          </a:xfrm>
        </p:spPr>
        <p:txBody>
          <a:bodyPr/>
          <a:lstStyle/>
          <a:p>
            <a:pPr eaLnBrk="1" hangingPunct="1"/>
            <a:r>
              <a:rPr lang="hu-HU" altLang="hu-HU" sz="3200" b="1" dirty="0" smtClean="0">
                <a:solidFill>
                  <a:srgbClr val="939B1B"/>
                </a:solidFill>
                <a:latin typeface="Gill Sans MT" panose="020B0502020104020203" pitchFamily="34" charset="-18"/>
              </a:rPr>
              <a:t>Együttműködés a VITAMIN Egészségpénztárral</a:t>
            </a: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spTree>
    <p:extLst>
      <p:ext uri="{BB962C8B-B14F-4D97-AF65-F5344CB8AC3E}">
        <p14:creationId xmlns:p14="http://schemas.microsoft.com/office/powerpoint/2010/main" val="54357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a:latin typeface="Gill Sans MT" pitchFamily="34" charset="-18"/>
                </a:rPr>
                <a:t>A </a:t>
              </a:r>
              <a:r>
                <a:rPr lang="hu-HU" sz="2400" dirty="0" smtClean="0">
                  <a:latin typeface="Gill Sans MT" pitchFamily="34" charset="-18"/>
                </a:rPr>
                <a:t>Pannónia Pénztárak</a:t>
              </a:r>
              <a:endParaRPr lang="hu-HU" sz="2800" dirty="0">
                <a:latin typeface="Gill Sans MT" pitchFamily="34" charset="-18"/>
              </a:endParaRPr>
            </a:p>
          </p:txBody>
        </p:sp>
      </p:grpSp>
      <p:sp>
        <p:nvSpPr>
          <p:cNvPr id="9" name="Rectangle 804"/>
          <p:cNvSpPr>
            <a:spLocks noChangeArrowheads="1"/>
          </p:cNvSpPr>
          <p:nvPr/>
        </p:nvSpPr>
        <p:spPr bwMode="auto">
          <a:xfrm>
            <a:off x="609074" y="1876589"/>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lgn="just">
              <a:lnSpc>
                <a:spcPct val="120000"/>
              </a:lnSpc>
              <a:buFont typeface="Wingdings" panose="05000000000000000000" pitchFamily="2" charset="2"/>
              <a:buChar char="Ø"/>
            </a:pPr>
            <a:r>
              <a:rPr lang="hu-HU" b="1" dirty="0" smtClean="0">
                <a:solidFill>
                  <a:schemeClr val="accent3">
                    <a:lumMod val="75000"/>
                  </a:schemeClr>
                </a:solidFill>
              </a:rPr>
              <a:t>Nyugdíjpénztár: a hosszú távú stabil, kiegyensúlyozott működés a cél</a:t>
            </a:r>
          </a:p>
          <a:p>
            <a:pPr marL="742950" lvl="1" indent="-285750" algn="just">
              <a:lnSpc>
                <a:spcPct val="120000"/>
              </a:lnSpc>
              <a:buFont typeface="Wingdings" panose="05000000000000000000" pitchFamily="2" charset="2"/>
              <a:buChar char="§"/>
            </a:pPr>
            <a:r>
              <a:rPr lang="hu-HU" dirty="0" smtClean="0">
                <a:solidFill>
                  <a:schemeClr val="accent3">
                    <a:lumMod val="75000"/>
                  </a:schemeClr>
                </a:solidFill>
              </a:rPr>
              <a:t>Növekedés a taglétszám</a:t>
            </a:r>
            <a:r>
              <a:rPr lang="hu-HU" dirty="0">
                <a:solidFill>
                  <a:schemeClr val="accent3">
                    <a:lumMod val="75000"/>
                  </a:schemeClr>
                </a:solidFill>
              </a:rPr>
              <a:t>, </a:t>
            </a:r>
            <a:r>
              <a:rPr lang="hu-HU" dirty="0" smtClean="0">
                <a:solidFill>
                  <a:schemeClr val="accent3">
                    <a:lumMod val="75000"/>
                  </a:schemeClr>
                </a:solidFill>
              </a:rPr>
              <a:t>a tagdíjbevétel és a vagyon</a:t>
            </a:r>
            <a:r>
              <a:rPr lang="hu-HU" dirty="0">
                <a:solidFill>
                  <a:schemeClr val="accent3">
                    <a:lumMod val="75000"/>
                  </a:schemeClr>
                </a:solidFill>
              </a:rPr>
              <a:t> </a:t>
            </a:r>
            <a:r>
              <a:rPr lang="hu-HU" dirty="0" smtClean="0">
                <a:solidFill>
                  <a:schemeClr val="accent3">
                    <a:lumMod val="75000"/>
                  </a:schemeClr>
                </a:solidFill>
              </a:rPr>
              <a:t>tekintetében</a:t>
            </a:r>
          </a:p>
          <a:p>
            <a:pPr marL="742950" lvl="1" indent="-285750" algn="just">
              <a:lnSpc>
                <a:spcPct val="120000"/>
              </a:lnSpc>
              <a:buFont typeface="Wingdings" panose="05000000000000000000" pitchFamily="2" charset="2"/>
              <a:buChar char="§"/>
            </a:pPr>
            <a:r>
              <a:rPr lang="hu-HU" dirty="0" smtClean="0">
                <a:solidFill>
                  <a:schemeClr val="accent3">
                    <a:lumMod val="75000"/>
                  </a:schemeClr>
                </a:solidFill>
              </a:rPr>
              <a:t>Óvatos, konzervatív befektetési stratégia a kockázat minimalizálására</a:t>
            </a:r>
          </a:p>
          <a:p>
            <a:pPr marL="742950" lvl="1" indent="-285750" algn="just">
              <a:lnSpc>
                <a:spcPct val="120000"/>
              </a:lnSpc>
              <a:buFont typeface="Wingdings" panose="05000000000000000000" pitchFamily="2" charset="2"/>
              <a:buChar char="§"/>
            </a:pPr>
            <a:r>
              <a:rPr lang="hu-HU" dirty="0" smtClean="0">
                <a:solidFill>
                  <a:schemeClr val="accent3">
                    <a:lumMod val="75000"/>
                  </a:schemeClr>
                </a:solidFill>
              </a:rPr>
              <a:t>Cél a kiegyensúlyozott teljesítmény</a:t>
            </a:r>
          </a:p>
          <a:p>
            <a:pPr lvl="1" algn="just">
              <a:lnSpc>
                <a:spcPct val="120000"/>
              </a:lnSpc>
            </a:pPr>
            <a:endParaRPr lang="hu-HU" dirty="0" smtClean="0">
              <a:solidFill>
                <a:schemeClr val="accent3">
                  <a:lumMod val="75000"/>
                </a:schemeClr>
              </a:solidFill>
            </a:endParaRPr>
          </a:p>
          <a:p>
            <a:pPr marL="742950" lvl="1" indent="-285750" algn="just">
              <a:lnSpc>
                <a:spcPct val="120000"/>
              </a:lnSpc>
              <a:buFont typeface="Wingdings" panose="05000000000000000000" pitchFamily="2" charset="2"/>
              <a:buChar char="§"/>
            </a:pPr>
            <a:endParaRPr lang="hu-HU" dirty="0" smtClean="0">
              <a:solidFill>
                <a:schemeClr val="accent3">
                  <a:lumMod val="75000"/>
                </a:schemeClr>
              </a:solidFill>
            </a:endParaRPr>
          </a:p>
          <a:p>
            <a:pPr marL="285750" indent="-285750" algn="just">
              <a:lnSpc>
                <a:spcPct val="120000"/>
              </a:lnSpc>
              <a:buFont typeface="Wingdings" panose="05000000000000000000" pitchFamily="2" charset="2"/>
              <a:buChar char="Ø"/>
            </a:pPr>
            <a:r>
              <a:rPr lang="hu-HU" b="1" dirty="0" smtClean="0">
                <a:solidFill>
                  <a:schemeClr val="accent3">
                    <a:lumMod val="75000"/>
                  </a:schemeClr>
                </a:solidFill>
              </a:rPr>
              <a:t>Pannónia márkanév alatt komplex önkéntes pénztári szolgáltatás nyújtása</a:t>
            </a:r>
          </a:p>
          <a:p>
            <a:pPr marL="742950" lvl="1" indent="-285750" algn="just">
              <a:lnSpc>
                <a:spcPct val="120000"/>
              </a:lnSpc>
              <a:buFont typeface="Wingdings" panose="05000000000000000000" pitchFamily="2" charset="2"/>
              <a:buChar char="§"/>
            </a:pPr>
            <a:r>
              <a:rPr lang="hu-HU" dirty="0">
                <a:solidFill>
                  <a:schemeClr val="accent3">
                    <a:lumMod val="75000"/>
                  </a:schemeClr>
                </a:solidFill>
              </a:rPr>
              <a:t>Pannónia Nyugdíjpénztár (1994-)</a:t>
            </a:r>
          </a:p>
          <a:p>
            <a:pPr marL="742950" lvl="1" indent="-285750" algn="just">
              <a:lnSpc>
                <a:spcPct val="120000"/>
              </a:lnSpc>
              <a:buFont typeface="Wingdings" panose="05000000000000000000" pitchFamily="2" charset="2"/>
              <a:buChar char="§"/>
            </a:pPr>
            <a:r>
              <a:rPr lang="hu-HU" dirty="0" smtClean="0">
                <a:solidFill>
                  <a:schemeClr val="accent3">
                    <a:lumMod val="75000"/>
                  </a:schemeClr>
                </a:solidFill>
              </a:rPr>
              <a:t>Pannónia </a:t>
            </a:r>
            <a:r>
              <a:rPr lang="hu-HU" dirty="0">
                <a:solidFill>
                  <a:schemeClr val="accent3">
                    <a:lumMod val="75000"/>
                  </a:schemeClr>
                </a:solidFill>
              </a:rPr>
              <a:t>Önsegélyező Pénztár (2012-)</a:t>
            </a:r>
          </a:p>
          <a:p>
            <a:pPr marL="742950" lvl="1" indent="-285750" algn="just">
              <a:lnSpc>
                <a:spcPct val="120000"/>
              </a:lnSpc>
              <a:buFont typeface="Wingdings" panose="05000000000000000000" pitchFamily="2" charset="2"/>
              <a:buChar char="§"/>
            </a:pPr>
            <a:r>
              <a:rPr lang="hu-HU" dirty="0" smtClean="0">
                <a:solidFill>
                  <a:schemeClr val="accent3">
                    <a:lumMod val="75000"/>
                  </a:schemeClr>
                </a:solidFill>
              </a:rPr>
              <a:t>Pannónia </a:t>
            </a:r>
            <a:r>
              <a:rPr lang="hu-HU" dirty="0">
                <a:solidFill>
                  <a:schemeClr val="accent3">
                    <a:lumMod val="75000"/>
                  </a:schemeClr>
                </a:solidFill>
              </a:rPr>
              <a:t>Egészségpénztár (2015-</a:t>
            </a:r>
            <a:r>
              <a:rPr lang="hu-HU" dirty="0" smtClean="0">
                <a:solidFill>
                  <a:schemeClr val="accent3">
                    <a:lumMod val="75000"/>
                  </a:schemeClr>
                </a:solidFill>
              </a:rPr>
              <a:t>)</a:t>
            </a:r>
          </a:p>
          <a:p>
            <a:pPr marL="742950" lvl="1" indent="-285750" algn="just">
              <a:lnSpc>
                <a:spcPct val="120000"/>
              </a:lnSpc>
              <a:buFont typeface="Wingdings" panose="05000000000000000000" pitchFamily="2" charset="2"/>
              <a:buChar char="§"/>
            </a:pPr>
            <a:endParaRPr lang="hu-HU" dirty="0">
              <a:solidFill>
                <a:schemeClr val="accent3">
                  <a:lumMod val="75000"/>
                </a:schemeClr>
              </a:solidFill>
            </a:endParaRPr>
          </a:p>
          <a:p>
            <a:pPr lvl="1" algn="just"/>
            <a:endParaRPr lang="hu-HU" dirty="0">
              <a:solidFill>
                <a:schemeClr val="accent3">
                  <a:lumMod val="75000"/>
                </a:schemeClr>
              </a:solidFill>
            </a:endParaRPr>
          </a:p>
        </p:txBody>
      </p:sp>
    </p:spTree>
    <p:extLst>
      <p:ext uri="{BB962C8B-B14F-4D97-AF65-F5344CB8AC3E}">
        <p14:creationId xmlns:p14="http://schemas.microsoft.com/office/powerpoint/2010/main" val="706281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488832"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algn="ctr" defTabSz="889000">
                <a:lnSpc>
                  <a:spcPct val="90000"/>
                </a:lnSpc>
                <a:spcAft>
                  <a:spcPct val="35000"/>
                </a:spcAft>
              </a:pPr>
              <a:r>
                <a:rPr lang="hu-HU" sz="2400" dirty="0" smtClean="0">
                  <a:latin typeface="Gill Sans MT" pitchFamily="34" charset="-18"/>
                </a:rPr>
                <a:t>A kezdetek  </a:t>
              </a:r>
              <a:endParaRPr lang="hu-HU" sz="2400" dirty="0">
                <a:latin typeface="Gill Sans MT" pitchFamily="34" charset="-18"/>
              </a:endParaRPr>
            </a:p>
          </p:txBody>
        </p:sp>
      </p:grpSp>
      <p:sp>
        <p:nvSpPr>
          <p:cNvPr id="20" name="Szövegdoboz 19"/>
          <p:cNvSpPr txBox="1"/>
          <p:nvPr/>
        </p:nvSpPr>
        <p:spPr>
          <a:xfrm>
            <a:off x="431142" y="1325667"/>
            <a:ext cx="8462107" cy="5109091"/>
          </a:xfrm>
          <a:prstGeom prst="rect">
            <a:avLst/>
          </a:prstGeom>
          <a:noFill/>
        </p:spPr>
        <p:txBody>
          <a:bodyPr wrap="square" rtlCol="0">
            <a:spAutoFit/>
          </a:bodyPr>
          <a:lstStyle/>
          <a:p>
            <a:pPr algn="just" defTabSz="457200" fontAlgn="base">
              <a:spcBef>
                <a:spcPct val="0"/>
              </a:spcBef>
              <a:spcAft>
                <a:spcPct val="0"/>
              </a:spcAft>
            </a:pPr>
            <a:endParaRPr lang="hu-HU" dirty="0" smtClean="0">
              <a:solidFill>
                <a:srgbClr val="555F19"/>
              </a:solidFill>
            </a:endParaRPr>
          </a:p>
          <a:p>
            <a:pPr algn="just" defTabSz="457200"/>
            <a:r>
              <a:rPr lang="hu-HU" dirty="0" smtClean="0">
                <a:solidFill>
                  <a:srgbClr val="555F19"/>
                </a:solidFill>
              </a:rPr>
              <a:t>A Pannónia Nyugdíjpénztár 2011-ben a CIG-</a:t>
            </a:r>
            <a:r>
              <a:rPr lang="hu-HU" dirty="0" err="1" smtClean="0">
                <a:solidFill>
                  <a:srgbClr val="555F19"/>
                </a:solidFill>
              </a:rPr>
              <a:t>val</a:t>
            </a:r>
            <a:r>
              <a:rPr lang="hu-HU" dirty="0" smtClean="0">
                <a:solidFill>
                  <a:srgbClr val="555F19"/>
                </a:solidFill>
              </a:rPr>
              <a:t> történő együttműködés első évében kezdeményezte az iparági pénztárakkal az együttműködés lehetőségét, kibővítését.</a:t>
            </a:r>
          </a:p>
          <a:p>
            <a:pPr algn="just" defTabSz="457200"/>
            <a:endParaRPr lang="hu-HU" dirty="0">
              <a:solidFill>
                <a:srgbClr val="555F19"/>
              </a:solidFill>
            </a:endParaRPr>
          </a:p>
          <a:p>
            <a:pPr marL="285750" indent="-285750" algn="just" defTabSz="457200">
              <a:buFontTx/>
              <a:buChar char="-"/>
            </a:pPr>
            <a:r>
              <a:rPr lang="hu-HU" dirty="0" smtClean="0">
                <a:solidFill>
                  <a:srgbClr val="555F19"/>
                </a:solidFill>
              </a:rPr>
              <a:t>LIGA Önsegélyező Pénztár:</a:t>
            </a:r>
          </a:p>
          <a:p>
            <a:pPr marL="742950" lvl="1" indent="-285750" algn="just" defTabSz="457200">
              <a:buFont typeface="Arial" charset="0"/>
              <a:buChar char="•"/>
            </a:pPr>
            <a:r>
              <a:rPr lang="hu-HU" sz="1600" dirty="0" smtClean="0">
                <a:solidFill>
                  <a:srgbClr val="555F19"/>
                </a:solidFill>
              </a:rPr>
              <a:t>2012-ben együttműködési megállapodást kötött a Pannónia Nyugdíjpénztárral és a CIG-</a:t>
            </a:r>
            <a:r>
              <a:rPr lang="hu-HU" sz="1600" dirty="0" err="1" smtClean="0">
                <a:solidFill>
                  <a:srgbClr val="555F19"/>
                </a:solidFill>
              </a:rPr>
              <a:t>val</a:t>
            </a:r>
            <a:r>
              <a:rPr lang="hu-HU" sz="1600" dirty="0">
                <a:solidFill>
                  <a:srgbClr val="555F19"/>
                </a:solidFill>
              </a:rPr>
              <a:t> </a:t>
            </a:r>
            <a:r>
              <a:rPr lang="hu-HU" sz="1600" dirty="0" smtClean="0">
                <a:solidFill>
                  <a:srgbClr val="555F19"/>
                </a:solidFill>
              </a:rPr>
              <a:t>és felvette a Pannónia „márkanevet”</a:t>
            </a:r>
          </a:p>
          <a:p>
            <a:pPr marL="742950" lvl="1" indent="-285750" algn="just" defTabSz="457200">
              <a:buFont typeface="Arial" charset="0"/>
              <a:buChar char="•"/>
            </a:pPr>
            <a:r>
              <a:rPr lang="hu-HU" sz="1600" dirty="0" smtClean="0">
                <a:solidFill>
                  <a:srgbClr val="555F19"/>
                </a:solidFill>
              </a:rPr>
              <a:t>Az együttműködés 3. évére a pénztár működése stabilizálódott, az </a:t>
            </a:r>
            <a:r>
              <a:rPr lang="hu-HU" sz="1600" dirty="0" err="1" smtClean="0">
                <a:solidFill>
                  <a:srgbClr val="555F19"/>
                </a:solidFill>
              </a:rPr>
              <a:t>szinergikus</a:t>
            </a:r>
            <a:r>
              <a:rPr lang="hu-HU" sz="1600" dirty="0" smtClean="0">
                <a:solidFill>
                  <a:srgbClr val="555F19"/>
                </a:solidFill>
              </a:rPr>
              <a:t> hatások révén megállt a működési tartalék csökkenése</a:t>
            </a:r>
          </a:p>
          <a:p>
            <a:pPr marL="742950" lvl="1" indent="-285750" algn="just" defTabSz="457200">
              <a:buFont typeface="Arial" charset="0"/>
              <a:buChar char="•"/>
            </a:pPr>
            <a:r>
              <a:rPr lang="hu-HU" sz="1600" dirty="0" smtClean="0">
                <a:solidFill>
                  <a:srgbClr val="555F19"/>
                </a:solidFill>
              </a:rPr>
              <a:t>Következő lépcsőben a taglétszám és tagdíjbevételek növelése áll a fókuszban</a:t>
            </a:r>
          </a:p>
          <a:p>
            <a:pPr marL="742950" lvl="1" indent="-285750" algn="just" defTabSz="457200">
              <a:buFont typeface="Arial" charset="0"/>
              <a:buChar char="•"/>
            </a:pPr>
            <a:endParaRPr lang="hu-HU" sz="1600" dirty="0">
              <a:solidFill>
                <a:srgbClr val="555F19"/>
              </a:solidFill>
            </a:endParaRPr>
          </a:p>
          <a:p>
            <a:pPr marL="285750" lvl="1" indent="-285750" algn="just" defTabSz="457200">
              <a:buFontTx/>
              <a:buChar char="-"/>
            </a:pPr>
            <a:r>
              <a:rPr lang="hu-HU" dirty="0">
                <a:solidFill>
                  <a:srgbClr val="555F19"/>
                </a:solidFill>
              </a:rPr>
              <a:t>VITAMIN Egészségpénztár:  </a:t>
            </a:r>
            <a:endParaRPr lang="hu-HU" dirty="0" smtClean="0">
              <a:solidFill>
                <a:srgbClr val="555F19"/>
              </a:solidFill>
            </a:endParaRPr>
          </a:p>
          <a:p>
            <a:pPr marL="742950" lvl="1" indent="-285750" algn="just" defTabSz="457200">
              <a:buFont typeface="Arial" charset="0"/>
              <a:buChar char="•"/>
            </a:pPr>
            <a:r>
              <a:rPr lang="hu-HU" sz="1600" dirty="0" smtClean="0">
                <a:solidFill>
                  <a:srgbClr val="555F19"/>
                </a:solidFill>
              </a:rPr>
              <a:t>Hosszas és eredménytelen tárgyalások az együttműködés tartalmi kérdéseiről</a:t>
            </a:r>
          </a:p>
          <a:p>
            <a:pPr marL="742950" lvl="1" indent="-285750" algn="just" defTabSz="457200">
              <a:buFont typeface="Arial" charset="0"/>
              <a:buChar char="•"/>
            </a:pPr>
            <a:r>
              <a:rPr lang="hu-HU" sz="1600" dirty="0" smtClean="0">
                <a:solidFill>
                  <a:srgbClr val="555F19"/>
                </a:solidFill>
              </a:rPr>
              <a:t>Végül nem alakult ki érdemi együttműködés a Pénztárak között</a:t>
            </a:r>
          </a:p>
          <a:p>
            <a:pPr marL="0" lvl="1" algn="just" defTabSz="457200"/>
            <a:endParaRPr lang="hu-HU" dirty="0" smtClean="0">
              <a:solidFill>
                <a:srgbClr val="555F19"/>
              </a:solidFill>
            </a:endParaRPr>
          </a:p>
          <a:p>
            <a:pPr marL="0" lvl="1" algn="just" defTabSz="457200"/>
            <a:r>
              <a:rPr lang="hu-HU" b="1" dirty="0" smtClean="0">
                <a:solidFill>
                  <a:srgbClr val="555F19"/>
                </a:solidFill>
              </a:rPr>
              <a:t>A Pannónia Pénztárcsoport 2015-ben kibővült a Pannónia Egészségpénztárral.  Az új helyzet alkalmat teremtett a VITAMIN Egészségpénztárral a tárgyalások újra nyitására és az együttműködés új formáinak lehetőségeinek vizsgálatára. </a:t>
            </a:r>
            <a:endParaRPr lang="hu-HU" b="1" dirty="0">
              <a:solidFill>
                <a:srgbClr val="555F19"/>
              </a:solidFill>
            </a:endParaRPr>
          </a:p>
        </p:txBody>
      </p:sp>
    </p:spTree>
    <p:extLst>
      <p:ext uri="{BB962C8B-B14F-4D97-AF65-F5344CB8AC3E}">
        <p14:creationId xmlns:p14="http://schemas.microsoft.com/office/powerpoint/2010/main" val="1237664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488832"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algn="ctr" defTabSz="889000">
                <a:lnSpc>
                  <a:spcPct val="90000"/>
                </a:lnSpc>
                <a:spcAft>
                  <a:spcPct val="35000"/>
                </a:spcAft>
              </a:pPr>
              <a:r>
                <a:rPr lang="hu-HU" sz="2400" dirty="0" smtClean="0">
                  <a:latin typeface="Gill Sans MT" pitchFamily="34" charset="-18"/>
                </a:rPr>
                <a:t>A jelenlegi helyzet  </a:t>
              </a:r>
              <a:endParaRPr lang="hu-HU" sz="2400" dirty="0">
                <a:latin typeface="Gill Sans MT" pitchFamily="34" charset="-18"/>
              </a:endParaRPr>
            </a:p>
          </p:txBody>
        </p:sp>
      </p:grpSp>
      <p:sp>
        <p:nvSpPr>
          <p:cNvPr id="20" name="Szövegdoboz 19"/>
          <p:cNvSpPr txBox="1"/>
          <p:nvPr/>
        </p:nvSpPr>
        <p:spPr>
          <a:xfrm>
            <a:off x="431142" y="1325667"/>
            <a:ext cx="8462107" cy="5386090"/>
          </a:xfrm>
          <a:prstGeom prst="rect">
            <a:avLst/>
          </a:prstGeom>
          <a:noFill/>
        </p:spPr>
        <p:txBody>
          <a:bodyPr wrap="square" rtlCol="0">
            <a:spAutoFit/>
          </a:bodyPr>
          <a:lstStyle/>
          <a:p>
            <a:pPr marL="0" lvl="1" algn="just" defTabSz="457200"/>
            <a:r>
              <a:rPr lang="hu-HU" dirty="0" smtClean="0">
                <a:solidFill>
                  <a:srgbClr val="555F19"/>
                </a:solidFill>
              </a:rPr>
              <a:t>A 2015. évben 2 tárgyalási forduló zajlott le.</a:t>
            </a:r>
          </a:p>
          <a:p>
            <a:pPr marL="0" lvl="1" algn="just" defTabSz="457200"/>
            <a:endParaRPr lang="hu-HU" dirty="0" smtClean="0">
              <a:solidFill>
                <a:srgbClr val="555F19"/>
              </a:solidFill>
            </a:endParaRPr>
          </a:p>
          <a:p>
            <a:pPr marL="285750" lvl="1" indent="-285750" algn="just" defTabSz="457200">
              <a:buFontTx/>
              <a:buChar char="-"/>
            </a:pPr>
            <a:r>
              <a:rPr lang="hu-HU" dirty="0" smtClean="0">
                <a:solidFill>
                  <a:srgbClr val="555F19"/>
                </a:solidFill>
              </a:rPr>
              <a:t>1. tárgyalási forduló:</a:t>
            </a:r>
          </a:p>
          <a:p>
            <a:pPr marL="742950" lvl="2" indent="-285750" algn="just" defTabSz="457200">
              <a:buFontTx/>
              <a:buChar char="-"/>
            </a:pPr>
            <a:r>
              <a:rPr lang="hu-HU" sz="1400" dirty="0" smtClean="0">
                <a:solidFill>
                  <a:srgbClr val="555F19"/>
                </a:solidFill>
              </a:rPr>
              <a:t>Témák:</a:t>
            </a:r>
          </a:p>
          <a:p>
            <a:pPr marL="1200150" lvl="3" indent="-285750" algn="just" defTabSz="457200">
              <a:buFontTx/>
              <a:buChar char="-"/>
            </a:pPr>
            <a:r>
              <a:rPr lang="hu-HU" sz="1400" dirty="0" smtClean="0">
                <a:solidFill>
                  <a:srgbClr val="555F19"/>
                </a:solidFill>
              </a:rPr>
              <a:t>A helyzet megértése és elemzése</a:t>
            </a:r>
          </a:p>
          <a:p>
            <a:pPr marL="1200150" lvl="3" indent="-285750" algn="just" defTabSz="457200">
              <a:buFontTx/>
              <a:buChar char="-"/>
            </a:pPr>
            <a:r>
              <a:rPr lang="hu-HU" sz="1400" dirty="0" smtClean="0">
                <a:solidFill>
                  <a:srgbClr val="555F19"/>
                </a:solidFill>
              </a:rPr>
              <a:t>A jövőre vonatkozó lehetőségek „ötlet” szintű felvetése</a:t>
            </a:r>
          </a:p>
          <a:p>
            <a:pPr marL="742950" lvl="2" indent="-285750" algn="just" defTabSz="457200">
              <a:buFontTx/>
              <a:buChar char="-"/>
            </a:pPr>
            <a:r>
              <a:rPr lang="hu-HU" sz="1400" dirty="0" smtClean="0">
                <a:solidFill>
                  <a:srgbClr val="555F19"/>
                </a:solidFill>
              </a:rPr>
              <a:t>Eredmény</a:t>
            </a:r>
          </a:p>
          <a:p>
            <a:pPr marL="1200150" lvl="3" indent="-285750" algn="just" defTabSz="457200">
              <a:buFontTx/>
              <a:buChar char="-"/>
            </a:pPr>
            <a:r>
              <a:rPr lang="hu-HU" sz="1400" dirty="0" smtClean="0">
                <a:solidFill>
                  <a:srgbClr val="555F19"/>
                </a:solidFill>
              </a:rPr>
              <a:t>A perspektívák tekintetében egyetértés volt: a lehetőségek további vizsgálata szükséges és lehetséges</a:t>
            </a:r>
          </a:p>
          <a:p>
            <a:pPr marL="1200150" lvl="3" indent="-285750" algn="just" defTabSz="457200">
              <a:buFontTx/>
              <a:buChar char="-"/>
            </a:pPr>
            <a:r>
              <a:rPr lang="hu-HU" sz="1400" dirty="0" smtClean="0">
                <a:solidFill>
                  <a:srgbClr val="555F19"/>
                </a:solidFill>
              </a:rPr>
              <a:t>Kezdetnek az együttműködés modell szerű kidolgozása szükséges</a:t>
            </a:r>
          </a:p>
          <a:p>
            <a:pPr marL="285750" lvl="1" indent="-285750" algn="just" defTabSz="457200">
              <a:buFontTx/>
              <a:buChar char="-"/>
            </a:pPr>
            <a:r>
              <a:rPr lang="hu-HU" dirty="0" smtClean="0">
                <a:solidFill>
                  <a:srgbClr val="555F19"/>
                </a:solidFill>
              </a:rPr>
              <a:t>2. </a:t>
            </a:r>
            <a:r>
              <a:rPr lang="hu-HU" dirty="0">
                <a:solidFill>
                  <a:srgbClr val="555F19"/>
                </a:solidFill>
              </a:rPr>
              <a:t>tárgyalási forduló:</a:t>
            </a:r>
          </a:p>
          <a:p>
            <a:pPr marL="742950" lvl="2" indent="-285750" algn="just" defTabSz="457200">
              <a:buFontTx/>
              <a:buChar char="-"/>
            </a:pPr>
            <a:r>
              <a:rPr lang="hu-HU" sz="1400" dirty="0">
                <a:solidFill>
                  <a:srgbClr val="555F19"/>
                </a:solidFill>
              </a:rPr>
              <a:t>Témák:</a:t>
            </a:r>
          </a:p>
          <a:p>
            <a:pPr marL="1200150" lvl="3" indent="-285750" algn="just" defTabSz="457200">
              <a:buFontTx/>
              <a:buChar char="-"/>
            </a:pPr>
            <a:r>
              <a:rPr lang="hu-HU" sz="1400" dirty="0">
                <a:solidFill>
                  <a:srgbClr val="555F19"/>
                </a:solidFill>
              </a:rPr>
              <a:t>A </a:t>
            </a:r>
            <a:r>
              <a:rPr lang="hu-HU" sz="1400" dirty="0" smtClean="0">
                <a:solidFill>
                  <a:srgbClr val="555F19"/>
                </a:solidFill>
              </a:rPr>
              <a:t>VITAMIN által felvázolt három darab, tartalmában egyre bővülő modell bemutatása</a:t>
            </a:r>
          </a:p>
          <a:p>
            <a:pPr marL="742950" lvl="2" indent="-285750" algn="just" defTabSz="457200">
              <a:buFontTx/>
              <a:buChar char="-"/>
            </a:pPr>
            <a:r>
              <a:rPr lang="hu-HU" sz="1400" dirty="0">
                <a:solidFill>
                  <a:srgbClr val="555F19"/>
                </a:solidFill>
              </a:rPr>
              <a:t>Eredmény</a:t>
            </a:r>
          </a:p>
          <a:p>
            <a:pPr marL="1200150" lvl="3" indent="-285750" algn="just" defTabSz="457200">
              <a:buFontTx/>
              <a:buChar char="-"/>
            </a:pPr>
            <a:r>
              <a:rPr lang="hu-HU" sz="1400" dirty="0">
                <a:solidFill>
                  <a:srgbClr val="555F19"/>
                </a:solidFill>
              </a:rPr>
              <a:t>A </a:t>
            </a:r>
            <a:r>
              <a:rPr lang="hu-HU" sz="1400" dirty="0" smtClean="0">
                <a:solidFill>
                  <a:srgbClr val="555F19"/>
                </a:solidFill>
              </a:rPr>
              <a:t>modellek egyes részletei kiindulási alapként </a:t>
            </a:r>
            <a:r>
              <a:rPr lang="hu-HU" sz="1400" dirty="0" err="1" smtClean="0">
                <a:solidFill>
                  <a:srgbClr val="555F19"/>
                </a:solidFill>
              </a:rPr>
              <a:t>elfogadhatóak</a:t>
            </a:r>
            <a:r>
              <a:rPr lang="hu-HU" sz="1400" dirty="0" smtClean="0">
                <a:solidFill>
                  <a:srgbClr val="555F19"/>
                </a:solidFill>
              </a:rPr>
              <a:t>, részletes elemzés szükséges</a:t>
            </a:r>
          </a:p>
          <a:p>
            <a:pPr marL="1200150" lvl="3" indent="-285750" algn="just" defTabSz="457200">
              <a:buFontTx/>
              <a:buChar char="-"/>
            </a:pPr>
            <a:r>
              <a:rPr lang="hu-HU" sz="1400" dirty="0" smtClean="0">
                <a:solidFill>
                  <a:srgbClr val="555F19"/>
                </a:solidFill>
              </a:rPr>
              <a:t>A Pannónia Egészségpénztár várható jövőképe nagymértékben befolyásolja a további tárgyalások irányát</a:t>
            </a:r>
          </a:p>
          <a:p>
            <a:pPr marL="0" lvl="1" algn="just" defTabSz="457200"/>
            <a:endParaRPr lang="hu-HU" dirty="0">
              <a:solidFill>
                <a:srgbClr val="555F19"/>
              </a:solidFill>
            </a:endParaRPr>
          </a:p>
          <a:p>
            <a:pPr marL="0" lvl="1" algn="just" defTabSz="457200"/>
            <a:r>
              <a:rPr lang="hu-HU" dirty="0">
                <a:solidFill>
                  <a:srgbClr val="555F19"/>
                </a:solidFill>
              </a:rPr>
              <a:t>A folytatásra konkrét idő és ütemterv azonban nem került elfogadásra. Az évvégi leterheltségekre tekintettel várhatóan 2016 januártól folytatódnak a tárgyalások.</a:t>
            </a:r>
          </a:p>
          <a:p>
            <a:pPr marL="1200150" lvl="3" indent="-285750" algn="just" defTabSz="457200">
              <a:buFontTx/>
              <a:buChar char="-"/>
            </a:pPr>
            <a:endParaRPr lang="hu-HU" dirty="0" smtClean="0">
              <a:solidFill>
                <a:srgbClr val="555F19"/>
              </a:solidFill>
            </a:endParaRPr>
          </a:p>
          <a:p>
            <a:pPr marL="1200150" lvl="3" indent="-285750" algn="just" defTabSz="457200">
              <a:buFontTx/>
              <a:buChar char="-"/>
            </a:pPr>
            <a:endParaRPr lang="hu-HU" dirty="0">
              <a:solidFill>
                <a:srgbClr val="555F19"/>
              </a:solidFill>
            </a:endParaRPr>
          </a:p>
        </p:txBody>
      </p:sp>
    </p:spTree>
    <p:extLst>
      <p:ext uri="{BB962C8B-B14F-4D97-AF65-F5344CB8AC3E}">
        <p14:creationId xmlns:p14="http://schemas.microsoft.com/office/powerpoint/2010/main" val="3722688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647700" y="2492375"/>
            <a:ext cx="8229600" cy="1143000"/>
          </a:xfrm>
        </p:spPr>
        <p:txBody>
          <a:bodyPr/>
          <a:lstStyle/>
          <a:p>
            <a:pPr eaLnBrk="1" hangingPunct="1"/>
            <a:r>
              <a:rPr lang="hu-HU" altLang="hu-HU" sz="3200" b="1" dirty="0" smtClean="0">
                <a:solidFill>
                  <a:srgbClr val="939B1B"/>
                </a:solidFill>
                <a:latin typeface="Gill Sans MT" panose="020B0502020104020203" pitchFamily="34" charset="-18"/>
              </a:rPr>
              <a:t>Egyebek</a:t>
            </a: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spTree>
    <p:extLst>
      <p:ext uri="{BB962C8B-B14F-4D97-AF65-F5344CB8AC3E}">
        <p14:creationId xmlns:p14="http://schemas.microsoft.com/office/powerpoint/2010/main" val="3171169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Pénztári befizetések és adózásuk</a:t>
              </a:r>
              <a:endParaRPr lang="hu-HU" sz="2800" dirty="0">
                <a:latin typeface="Gill Sans MT" pitchFamily="34" charset="-18"/>
              </a:endParaRPr>
            </a:p>
          </p:txBody>
        </p:sp>
      </p:grpSp>
      <p:sp>
        <p:nvSpPr>
          <p:cNvPr id="9" name="Rectangle 804"/>
          <p:cNvSpPr>
            <a:spLocks noChangeArrowheads="1"/>
          </p:cNvSpPr>
          <p:nvPr/>
        </p:nvSpPr>
        <p:spPr bwMode="auto">
          <a:xfrm>
            <a:off x="215329" y="1236563"/>
            <a:ext cx="8713341" cy="219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rgbClr val="555F19"/>
              </a:solidFill>
            </a:endParaRPr>
          </a:p>
        </p:txBody>
      </p:sp>
      <p:graphicFrame>
        <p:nvGraphicFramePr>
          <p:cNvPr id="3" name="Táblázat 2"/>
          <p:cNvGraphicFramePr>
            <a:graphicFrameLocks noGrp="1"/>
          </p:cNvGraphicFramePr>
          <p:nvPr>
            <p:extLst/>
          </p:nvPr>
        </p:nvGraphicFramePr>
        <p:xfrm>
          <a:off x="222909" y="1844824"/>
          <a:ext cx="8677151" cy="3418840"/>
        </p:xfrm>
        <a:graphic>
          <a:graphicData uri="http://schemas.openxmlformats.org/drawingml/2006/table">
            <a:tbl>
              <a:tblPr firstRow="1" bandRow="1">
                <a:tableStyleId>{F5AB1C69-6EDB-4FF4-983F-18BD219EF322}</a:tableStyleId>
              </a:tblPr>
              <a:tblGrid>
                <a:gridCol w="2052415"/>
                <a:gridCol w="3528392"/>
                <a:gridCol w="3096344"/>
              </a:tblGrid>
              <a:tr h="370840">
                <a:tc>
                  <a:txBody>
                    <a:bodyPr/>
                    <a:lstStyle/>
                    <a:p>
                      <a:pPr algn="ctr"/>
                      <a:r>
                        <a:rPr lang="hu-HU" dirty="0" smtClean="0">
                          <a:latin typeface="Gill Sans MT" panose="020B0502020104020203" pitchFamily="34" charset="-18"/>
                        </a:rPr>
                        <a:t>Jogcím</a:t>
                      </a:r>
                      <a:endParaRPr lang="hu-HU" dirty="0">
                        <a:latin typeface="Gill Sans MT" panose="020B0502020104020203" pitchFamily="34" charset="-18"/>
                      </a:endParaRPr>
                    </a:p>
                  </a:txBody>
                  <a:tcPr/>
                </a:tc>
                <a:tc>
                  <a:txBody>
                    <a:bodyPr/>
                    <a:lstStyle/>
                    <a:p>
                      <a:pPr algn="ctr"/>
                      <a:r>
                        <a:rPr lang="hu-HU" dirty="0" smtClean="0">
                          <a:latin typeface="Gill Sans MT" panose="020B0502020104020203" pitchFamily="34" charset="-18"/>
                        </a:rPr>
                        <a:t>Adóteher</a:t>
                      </a:r>
                      <a:endParaRPr lang="hu-HU" dirty="0">
                        <a:latin typeface="Gill Sans MT" panose="020B0502020104020203" pitchFamily="34" charset="-18"/>
                      </a:endParaRPr>
                    </a:p>
                  </a:txBody>
                  <a:tcPr/>
                </a:tc>
                <a:tc>
                  <a:txBody>
                    <a:bodyPr/>
                    <a:lstStyle/>
                    <a:p>
                      <a:pPr algn="ctr"/>
                      <a:r>
                        <a:rPr lang="hu-HU" dirty="0" smtClean="0">
                          <a:latin typeface="Gill Sans MT" panose="020B0502020104020203" pitchFamily="34" charset="-18"/>
                        </a:rPr>
                        <a:t>Kedvezmény</a:t>
                      </a:r>
                      <a:endParaRPr lang="hu-HU" dirty="0">
                        <a:latin typeface="Gill Sans MT" panose="020B0502020104020203" pitchFamily="34" charset="-1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Tagi</a:t>
                      </a:r>
                      <a:r>
                        <a:rPr lang="hu-HU" baseline="0" dirty="0" smtClean="0">
                          <a:latin typeface="Gill Sans MT" panose="020B0502020104020203" pitchFamily="34" charset="-18"/>
                        </a:rPr>
                        <a:t> befizetések</a:t>
                      </a:r>
                      <a:endParaRPr lang="hu-HU" dirty="0">
                        <a:latin typeface="Gill Sans MT" panose="020B0502020104020203" pitchFamily="34" charset="-1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nincs</a:t>
                      </a:r>
                      <a:endParaRPr lang="hu-HU" dirty="0">
                        <a:latin typeface="Gill Sans MT" panose="020B0502020104020203" pitchFamily="34" charset="-1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Befizetés 20%-a,</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err="1" smtClean="0">
                          <a:latin typeface="Gill Sans MT" panose="020B0502020104020203" pitchFamily="34" charset="-18"/>
                        </a:rPr>
                        <a:t>max</a:t>
                      </a:r>
                      <a:r>
                        <a:rPr lang="hu-HU" dirty="0" smtClean="0">
                          <a:latin typeface="Gill Sans MT" panose="020B0502020104020203" pitchFamily="34" charset="-18"/>
                        </a:rPr>
                        <a:t>.</a:t>
                      </a:r>
                      <a:r>
                        <a:rPr lang="hu-HU" baseline="0" dirty="0" smtClean="0">
                          <a:latin typeface="Gill Sans MT" panose="020B0502020104020203" pitchFamily="34" charset="-18"/>
                        </a:rPr>
                        <a:t> évi 150 E Ft</a:t>
                      </a:r>
                      <a:endParaRPr lang="hu-HU" dirty="0">
                        <a:latin typeface="Gill Sans MT" panose="020B0502020104020203" pitchFamily="34" charset="-1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Támogatói adomány </a:t>
                      </a:r>
                      <a:r>
                        <a:rPr lang="hu-HU" sz="1400" dirty="0" smtClean="0">
                          <a:latin typeface="Gill Sans MT" panose="020B0502020104020203" pitchFamily="34" charset="-18"/>
                        </a:rPr>
                        <a:t>(munkáltatótól, egyéb</a:t>
                      </a:r>
                      <a:r>
                        <a:rPr lang="hu-HU" sz="1400" baseline="0" dirty="0" smtClean="0">
                          <a:latin typeface="Gill Sans MT" panose="020B0502020104020203" pitchFamily="34" charset="-18"/>
                        </a:rPr>
                        <a:t> szervezettől, magánszemélytől)</a:t>
                      </a:r>
                      <a:endParaRPr lang="hu-HU" dirty="0">
                        <a:latin typeface="Gill Sans MT" panose="020B0502020104020203" pitchFamily="34" charset="-18"/>
                      </a:endParaRPr>
                    </a:p>
                  </a:txBody>
                  <a:tcPr/>
                </a:tc>
                <a:tc>
                  <a:txBody>
                    <a:bodyPr/>
                    <a:lstStyle/>
                    <a:p>
                      <a:pPr algn="ctr"/>
                      <a:r>
                        <a:rPr lang="hu-HU" sz="1800" dirty="0" smtClean="0">
                          <a:latin typeface="Gill Sans MT" panose="020B0502020104020203" pitchFamily="34" charset="-18"/>
                        </a:rPr>
                        <a:t>Tagot</a:t>
                      </a:r>
                      <a:r>
                        <a:rPr lang="hu-HU" sz="1800" baseline="0" dirty="0" smtClean="0">
                          <a:latin typeface="Gill Sans MT" panose="020B0502020104020203" pitchFamily="34" charset="-18"/>
                        </a:rPr>
                        <a:t> terheli 33,54%:</a:t>
                      </a:r>
                    </a:p>
                    <a:p>
                      <a:pPr algn="ctr"/>
                      <a:r>
                        <a:rPr lang="hu-HU" sz="1600" dirty="0" smtClean="0">
                          <a:latin typeface="Gill Sans MT" panose="020B0502020104020203" pitchFamily="34" charset="-18"/>
                        </a:rPr>
                        <a:t>jóváírás 78%-a után 16% Szja, 27% EHO</a:t>
                      </a:r>
                    </a:p>
                    <a:p>
                      <a:pPr algn="ctr"/>
                      <a:r>
                        <a:rPr lang="hu-HU" sz="1800" dirty="0" smtClean="0">
                          <a:latin typeface="Gill Sans MT" panose="020B0502020104020203" pitchFamily="34" charset="-18"/>
                        </a:rPr>
                        <a:t>Kifizető</a:t>
                      </a:r>
                      <a:r>
                        <a:rPr lang="hu-HU" sz="1800" baseline="0" dirty="0" smtClean="0">
                          <a:latin typeface="Gill Sans MT" panose="020B0502020104020203" pitchFamily="34" charset="-18"/>
                        </a:rPr>
                        <a:t> szervezetnél</a:t>
                      </a:r>
                      <a:r>
                        <a:rPr lang="hu-HU" sz="1800" dirty="0" smtClean="0">
                          <a:latin typeface="Gill Sans MT" panose="020B0502020104020203" pitchFamily="34" charset="-18"/>
                        </a:rPr>
                        <a:t>:</a:t>
                      </a:r>
                    </a:p>
                    <a:p>
                      <a:pPr algn="ctr"/>
                      <a:r>
                        <a:rPr lang="hu-HU" sz="1600" dirty="0" smtClean="0">
                          <a:latin typeface="Gill Sans MT" panose="020B0502020104020203" pitchFamily="34" charset="-18"/>
                        </a:rPr>
                        <a:t>Költség, de adóalapot növelő tétel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latin typeface="Gill Sans MT" panose="020B0502020104020203" pitchFamily="34" charset="-18"/>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Jóváírás 20%-a,</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err="1" smtClean="0">
                          <a:latin typeface="Gill Sans MT" panose="020B0502020104020203" pitchFamily="34" charset="-18"/>
                        </a:rPr>
                        <a:t>max</a:t>
                      </a:r>
                      <a:r>
                        <a:rPr lang="hu-HU" dirty="0" smtClean="0">
                          <a:latin typeface="Gill Sans MT" panose="020B0502020104020203" pitchFamily="34" charset="-18"/>
                        </a:rPr>
                        <a:t>.</a:t>
                      </a:r>
                      <a:r>
                        <a:rPr lang="hu-HU" baseline="0" dirty="0" smtClean="0">
                          <a:latin typeface="Gill Sans MT" panose="020B0502020104020203" pitchFamily="34" charset="-18"/>
                        </a:rPr>
                        <a:t> évi 150 E Ft</a:t>
                      </a:r>
                      <a:endParaRPr lang="hu-HU" dirty="0">
                        <a:latin typeface="Gill Sans MT" panose="020B0502020104020203" pitchFamily="34" charset="-1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Munkáltatói tagdíj hozzájárulás</a:t>
                      </a:r>
                      <a:endParaRPr lang="hu-HU" dirty="0">
                        <a:latin typeface="Gill Sans MT" panose="020B0502020104020203" pitchFamily="34" charset="-1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munkáltató fizeti 35,7% ill. 51,17%</a:t>
                      </a:r>
                      <a:endParaRPr lang="hu-HU" dirty="0">
                        <a:latin typeface="Gill Sans MT" panose="020B0502020104020203" pitchFamily="34" charset="-1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latin typeface="Gill Sans MT" panose="020B0502020104020203" pitchFamily="34" charset="-18"/>
                        </a:rPr>
                        <a:t>Munkáltatónál költség</a:t>
                      </a:r>
                      <a:endParaRPr lang="hu-HU" dirty="0">
                        <a:latin typeface="Gill Sans MT" panose="020B0502020104020203" pitchFamily="34" charset="-18"/>
                      </a:endParaRPr>
                    </a:p>
                  </a:txBody>
                  <a:tcPr/>
                </a:tc>
              </a:tr>
              <a:tr h="370840">
                <a:tc>
                  <a:txBody>
                    <a:bodyPr/>
                    <a:lstStyle/>
                    <a:p>
                      <a:r>
                        <a:rPr lang="hu-HU" dirty="0" smtClean="0">
                          <a:latin typeface="Gill Sans MT" panose="020B0502020104020203" pitchFamily="34" charset="-18"/>
                        </a:rPr>
                        <a:t>Célzott támogatás munkáltatótól</a:t>
                      </a:r>
                      <a:endParaRPr lang="hu-HU" dirty="0">
                        <a:latin typeface="Gill Sans MT" panose="020B0502020104020203" pitchFamily="34" charset="-18"/>
                      </a:endParaRPr>
                    </a:p>
                  </a:txBody>
                  <a:tcPr/>
                </a:tc>
                <a:tc>
                  <a:txBody>
                    <a:bodyPr/>
                    <a:lstStyle/>
                    <a:p>
                      <a:pPr algn="ctr"/>
                      <a:r>
                        <a:rPr lang="hu-HU" dirty="0" smtClean="0">
                          <a:latin typeface="Gill Sans MT" panose="020B0502020104020203" pitchFamily="34" charset="-18"/>
                        </a:rPr>
                        <a:t>munkáltató fizeti 35,7% ill. 51,17%</a:t>
                      </a:r>
                      <a:endParaRPr lang="hu-HU" dirty="0">
                        <a:latin typeface="Gill Sans MT" panose="020B0502020104020203" pitchFamily="34" charset="-18"/>
                      </a:endParaRPr>
                    </a:p>
                  </a:txBody>
                  <a:tcPr/>
                </a:tc>
                <a:tc>
                  <a:txBody>
                    <a:bodyPr/>
                    <a:lstStyle/>
                    <a:p>
                      <a:pPr algn="ctr"/>
                      <a:r>
                        <a:rPr lang="hu-HU" dirty="0" smtClean="0">
                          <a:latin typeface="Gill Sans MT" panose="020B0502020104020203" pitchFamily="34" charset="-18"/>
                        </a:rPr>
                        <a:t>Munkáltatónál költség</a:t>
                      </a:r>
                      <a:endParaRPr lang="hu-HU" dirty="0">
                        <a:latin typeface="Gill Sans MT" panose="020B0502020104020203" pitchFamily="34" charset="-18"/>
                      </a:endParaRPr>
                    </a:p>
                  </a:txBody>
                  <a:tcPr/>
                </a:tc>
              </a:tr>
            </a:tbl>
          </a:graphicData>
        </a:graphic>
      </p:graphicFrame>
      <p:sp>
        <p:nvSpPr>
          <p:cNvPr id="5" name="Jobb oldali kapcsos zárójel 4"/>
          <p:cNvSpPr/>
          <p:nvPr/>
        </p:nvSpPr>
        <p:spPr>
          <a:xfrm>
            <a:off x="7568098" y="2604716"/>
            <a:ext cx="144016" cy="1008112"/>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solidFill>
                <a:srgbClr val="FF0000"/>
              </a:solidFill>
            </a:endParaRPr>
          </a:p>
        </p:txBody>
      </p:sp>
      <p:sp>
        <p:nvSpPr>
          <p:cNvPr id="10" name="Szövegdoboz 9"/>
          <p:cNvSpPr txBox="1"/>
          <p:nvPr/>
        </p:nvSpPr>
        <p:spPr>
          <a:xfrm>
            <a:off x="7703090" y="3055549"/>
            <a:ext cx="1296144" cy="307777"/>
          </a:xfrm>
          <a:prstGeom prst="rect">
            <a:avLst/>
          </a:prstGeom>
          <a:noFill/>
        </p:spPr>
        <p:txBody>
          <a:bodyPr wrap="square" lIns="0" rIns="0" rtlCol="0">
            <a:spAutoFit/>
          </a:bodyPr>
          <a:lstStyle/>
          <a:p>
            <a:pPr algn="ctr" defTabSz="457200"/>
            <a:r>
              <a:rPr lang="hu-HU" sz="1400" b="1" dirty="0" err="1">
                <a:solidFill>
                  <a:srgbClr val="FF0000"/>
                </a:solidFill>
              </a:rPr>
              <a:t>max</a:t>
            </a:r>
            <a:r>
              <a:rPr lang="hu-HU" sz="1400" b="1" dirty="0">
                <a:solidFill>
                  <a:srgbClr val="FF0000"/>
                </a:solidFill>
              </a:rPr>
              <a:t>. évi 150 E </a:t>
            </a:r>
            <a:r>
              <a:rPr lang="hu-HU" sz="1400" b="1" dirty="0" smtClean="0">
                <a:solidFill>
                  <a:srgbClr val="FF0000"/>
                </a:solidFill>
              </a:rPr>
              <a:t>Ft</a:t>
            </a:r>
            <a:endParaRPr lang="hu-HU" sz="1400" b="1" dirty="0">
              <a:solidFill>
                <a:srgbClr val="FF0000"/>
              </a:solidFill>
              <a:latin typeface="Arial" pitchFamily="34" charset="0"/>
            </a:endParaRPr>
          </a:p>
        </p:txBody>
      </p:sp>
    </p:spTree>
    <p:extLst>
      <p:ext uri="{BB962C8B-B14F-4D97-AF65-F5344CB8AC3E}">
        <p14:creationId xmlns:p14="http://schemas.microsoft.com/office/powerpoint/2010/main" val="86288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Munkabér és a Pénztári befizetések adóterhelése</a:t>
              </a:r>
              <a:endParaRPr lang="hu-HU" sz="2800" dirty="0">
                <a:latin typeface="Gill Sans MT" pitchFamily="34" charset="-18"/>
              </a:endParaRPr>
            </a:p>
          </p:txBody>
        </p:sp>
      </p:grpSp>
      <p:sp>
        <p:nvSpPr>
          <p:cNvPr id="9" name="Rectangle 804"/>
          <p:cNvSpPr>
            <a:spLocks noChangeArrowheads="1"/>
          </p:cNvSpPr>
          <p:nvPr/>
        </p:nvSpPr>
        <p:spPr bwMode="auto">
          <a:xfrm>
            <a:off x="215329" y="1236563"/>
            <a:ext cx="8713341" cy="219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rgbClr val="555F19"/>
              </a:solidFill>
            </a:endParaRPr>
          </a:p>
        </p:txBody>
      </p:sp>
      <p:pic>
        <p:nvPicPr>
          <p:cNvPr id="13" name="Kép 12"/>
          <p:cNvPicPr>
            <a:picLocks noChangeAspect="1"/>
          </p:cNvPicPr>
          <p:nvPr/>
        </p:nvPicPr>
        <p:blipFill>
          <a:blip r:embed="rId3"/>
          <a:stretch>
            <a:fillRect/>
          </a:stretch>
        </p:blipFill>
        <p:spPr>
          <a:xfrm>
            <a:off x="227008" y="1772816"/>
            <a:ext cx="8689982" cy="3888432"/>
          </a:xfrm>
          <a:prstGeom prst="rect">
            <a:avLst/>
          </a:prstGeom>
        </p:spPr>
      </p:pic>
    </p:spTree>
    <p:extLst>
      <p:ext uri="{BB962C8B-B14F-4D97-AF65-F5344CB8AC3E}">
        <p14:creationId xmlns:p14="http://schemas.microsoft.com/office/powerpoint/2010/main" val="3216012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Pénztári befizetések költségei</a:t>
              </a:r>
              <a:endParaRPr lang="hu-HU" sz="2800" dirty="0">
                <a:latin typeface="Gill Sans MT" pitchFamily="34" charset="-18"/>
              </a:endParaRPr>
            </a:p>
          </p:txBody>
        </p:sp>
      </p:grpSp>
      <p:sp>
        <p:nvSpPr>
          <p:cNvPr id="9" name="Rectangle 804"/>
          <p:cNvSpPr>
            <a:spLocks noChangeArrowheads="1"/>
          </p:cNvSpPr>
          <p:nvPr/>
        </p:nvSpPr>
        <p:spPr bwMode="auto">
          <a:xfrm>
            <a:off x="215329" y="1236563"/>
            <a:ext cx="8713341" cy="219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rgbClr val="555F19"/>
              </a:solidFill>
            </a:endParaRPr>
          </a:p>
        </p:txBody>
      </p:sp>
      <p:graphicFrame>
        <p:nvGraphicFramePr>
          <p:cNvPr id="3" name="Táblázat 2"/>
          <p:cNvGraphicFramePr>
            <a:graphicFrameLocks noGrp="1"/>
          </p:cNvGraphicFramePr>
          <p:nvPr>
            <p:extLst/>
          </p:nvPr>
        </p:nvGraphicFramePr>
        <p:xfrm>
          <a:off x="395536" y="1628800"/>
          <a:ext cx="8568952" cy="4664472"/>
        </p:xfrm>
        <a:graphic>
          <a:graphicData uri="http://schemas.openxmlformats.org/drawingml/2006/table">
            <a:tbl>
              <a:tblPr firstRow="1" bandRow="1">
                <a:tableStyleId>{F5AB1C69-6EDB-4FF4-983F-18BD219EF322}</a:tableStyleId>
              </a:tblPr>
              <a:tblGrid>
                <a:gridCol w="1872208"/>
                <a:gridCol w="3240360"/>
                <a:gridCol w="3456384"/>
              </a:tblGrid>
              <a:tr h="407432">
                <a:tc rowSpan="2">
                  <a:txBody>
                    <a:bodyPr/>
                    <a:lstStyle/>
                    <a:p>
                      <a:pPr algn="ctr"/>
                      <a:r>
                        <a:rPr lang="hu-HU" dirty="0" smtClean="0">
                          <a:latin typeface="Gill Sans MT" panose="020B0502020104020203" pitchFamily="34" charset="-18"/>
                        </a:rPr>
                        <a:t>Jogcím</a:t>
                      </a:r>
                      <a:endParaRPr lang="hu-HU" dirty="0">
                        <a:latin typeface="Gill Sans MT" panose="020B0502020104020203" pitchFamily="34" charset="-18"/>
                      </a:endParaRPr>
                    </a:p>
                  </a:txBody>
                  <a:tcPr anchor="ctr">
                    <a:solidFill>
                      <a:srgbClr val="B5C022"/>
                    </a:solidFill>
                  </a:tcPr>
                </a:tc>
                <a:tc gridSpan="2">
                  <a:txBody>
                    <a:bodyPr/>
                    <a:lstStyle/>
                    <a:p>
                      <a:pPr algn="ctr"/>
                      <a:r>
                        <a:rPr lang="hu-HU" dirty="0" smtClean="0">
                          <a:latin typeface="Gill Sans MT" panose="020B0502020104020203" pitchFamily="34" charset="-18"/>
                        </a:rPr>
                        <a:t>Működési és likviditási célú levonás</a:t>
                      </a:r>
                      <a:endParaRPr lang="hu-HU" dirty="0">
                        <a:latin typeface="Gill Sans MT" panose="020B0502020104020203" pitchFamily="34" charset="-18"/>
                      </a:endParaRPr>
                    </a:p>
                  </a:txBody>
                  <a:tcPr>
                    <a:solidFill>
                      <a:srgbClr val="B5C022"/>
                    </a:solidFill>
                  </a:tcPr>
                </a:tc>
                <a:tc hMerge="1">
                  <a:txBody>
                    <a:bodyPr/>
                    <a:lstStyle/>
                    <a:p>
                      <a:pPr algn="ctr"/>
                      <a:endParaRPr lang="hu-HU" dirty="0">
                        <a:latin typeface="Gill Sans MT" panose="020B0502020104020203" pitchFamily="34" charset="-18"/>
                      </a:endParaRPr>
                    </a:p>
                  </a:txBody>
                  <a:tcPr/>
                </a:tc>
              </a:tr>
              <a:tr h="370840">
                <a:tc vMerge="1">
                  <a:txBody>
                    <a:bodyPr/>
                    <a:lstStyle/>
                    <a:p>
                      <a:endParaRPr lang="hu-HU" dirty="0"/>
                    </a:p>
                  </a:txBody>
                  <a:tcPr anchor="ctr"/>
                </a:tc>
                <a:tc>
                  <a:txBody>
                    <a:bodyPr/>
                    <a:lstStyle/>
                    <a:p>
                      <a:pPr marL="0" algn="ctr" defTabSz="914400" rtl="0" eaLnBrk="1" latinLnBrk="0" hangingPunct="1"/>
                      <a:r>
                        <a:rPr lang="hu-HU" sz="1800" b="1" kern="1200" dirty="0" smtClean="0">
                          <a:solidFill>
                            <a:schemeClr val="lt1"/>
                          </a:solidFill>
                          <a:latin typeface="Gill Sans MT" panose="020B0502020104020203" pitchFamily="34" charset="-18"/>
                          <a:ea typeface="+mn-ea"/>
                          <a:cs typeface="+mn-cs"/>
                        </a:rPr>
                        <a:t>Jogszabályi maximum</a:t>
                      </a:r>
                      <a:endParaRPr lang="hu-HU" sz="1800" b="1" kern="1200" dirty="0">
                        <a:solidFill>
                          <a:schemeClr val="lt1"/>
                        </a:solidFill>
                        <a:latin typeface="Gill Sans MT" panose="020B0502020104020203" pitchFamily="34" charset="-18"/>
                        <a:ea typeface="+mn-ea"/>
                        <a:cs typeface="+mn-cs"/>
                      </a:endParaRPr>
                    </a:p>
                  </a:txBody>
                  <a:tcPr anchor="ctr">
                    <a:solidFill>
                      <a:srgbClr val="B5C02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b="1" kern="1200" dirty="0" smtClean="0">
                          <a:solidFill>
                            <a:schemeClr val="lt1"/>
                          </a:solidFill>
                          <a:latin typeface="Gill Sans MT" panose="020B0502020104020203" pitchFamily="34" charset="-18"/>
                          <a:ea typeface="+mn-ea"/>
                          <a:cs typeface="+mn-cs"/>
                        </a:rPr>
                        <a:t>Pannónia</a:t>
                      </a:r>
                      <a:endParaRPr lang="hu-HU" sz="1800" b="1" kern="1200" dirty="0">
                        <a:solidFill>
                          <a:schemeClr val="lt1"/>
                        </a:solidFill>
                        <a:latin typeface="Gill Sans MT" panose="020B0502020104020203" pitchFamily="34" charset="-18"/>
                        <a:ea typeface="+mn-ea"/>
                        <a:cs typeface="+mn-cs"/>
                      </a:endParaRPr>
                    </a:p>
                  </a:txBody>
                  <a:tcPr anchor="ctr">
                    <a:solidFill>
                      <a:srgbClr val="B5C02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Számlanyitási díj</a:t>
                      </a:r>
                      <a:endParaRPr lang="hu-HU" sz="1600" dirty="0">
                        <a:latin typeface="Gill Sans MT" panose="020B0502020104020203" pitchFamily="34" charset="-1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Legfeljebb 4 E Ft.</a:t>
                      </a:r>
                      <a:endParaRPr lang="hu-HU" sz="1600" dirty="0">
                        <a:latin typeface="Gill Sans MT" panose="020B0502020104020203" pitchFamily="34" charset="-1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NYP: 4 E Ft, EP</a:t>
                      </a:r>
                      <a:r>
                        <a:rPr lang="hu-HU" sz="1600" smtClean="0">
                          <a:latin typeface="Gill Sans MT" panose="020B0502020104020203" pitchFamily="34" charset="-18"/>
                        </a:rPr>
                        <a:t>:</a:t>
                      </a:r>
                      <a:r>
                        <a:rPr lang="hu-HU" sz="1600" baseline="0" smtClean="0">
                          <a:latin typeface="Gill Sans MT" panose="020B0502020104020203" pitchFamily="34" charset="-18"/>
                        </a:rPr>
                        <a:t> 2 E </a:t>
                      </a:r>
                      <a:r>
                        <a:rPr lang="hu-HU" sz="1600" baseline="0" dirty="0" smtClean="0">
                          <a:latin typeface="Gill Sans MT" panose="020B0502020104020203" pitchFamily="34" charset="-18"/>
                        </a:rPr>
                        <a:t>Ft, ÖSP 0 Ft</a:t>
                      </a:r>
                      <a:endParaRPr lang="hu-HU" sz="1600" dirty="0">
                        <a:latin typeface="Gill Sans MT" panose="020B0502020104020203" pitchFamily="34" charset="-1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Tagi</a:t>
                      </a:r>
                      <a:r>
                        <a:rPr lang="hu-HU" sz="1600" baseline="0" dirty="0" smtClean="0">
                          <a:latin typeface="Gill Sans MT" panose="020B0502020104020203" pitchFamily="34" charset="-18"/>
                        </a:rPr>
                        <a:t> befizetések</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600" baseline="0" dirty="0" smtClean="0">
                        <a:latin typeface="Gill Sans MT" panose="020B0502020104020203" pitchFamily="34" charset="-18"/>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és</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600" baseline="0" dirty="0" smtClean="0">
                        <a:latin typeface="Gill Sans MT" panose="020B0502020104020203" pitchFamily="34" charset="-18"/>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Munkáltatói tagdíjhozzájárulás</a:t>
                      </a:r>
                      <a:endParaRPr lang="hu-HU" sz="1600" dirty="0">
                        <a:latin typeface="Gill Sans MT" panose="020B0502020104020203" pitchFamily="34" charset="-1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Nyugdíjpénztár:</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Évi 10</a:t>
                      </a:r>
                      <a:r>
                        <a:rPr lang="hu-HU" sz="1600" baseline="0" dirty="0" smtClean="0">
                          <a:latin typeface="Gill Sans MT" panose="020B0502020104020203" pitchFamily="34" charset="-18"/>
                        </a:rPr>
                        <a:t> E Ft-ig legfeljebb 10%</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Évi 10</a:t>
                      </a:r>
                      <a:r>
                        <a:rPr lang="hu-HU" sz="1600" baseline="0" dirty="0" smtClean="0">
                          <a:latin typeface="Gill Sans MT" panose="020B0502020104020203" pitchFamily="34" charset="-18"/>
                        </a:rPr>
                        <a:t> E Ft felett legfeljebb 6%</a:t>
                      </a:r>
                    </a:p>
                    <a:p>
                      <a:pPr marL="0" marR="0" indent="0" algn="ctr" defTabSz="914400" rtl="0" eaLnBrk="1" fontAlgn="auto" latinLnBrk="0" hangingPunct="1">
                        <a:lnSpc>
                          <a:spcPct val="100000"/>
                        </a:lnSpc>
                        <a:spcBef>
                          <a:spcPts val="0"/>
                        </a:spcBef>
                        <a:spcAft>
                          <a:spcPts val="0"/>
                        </a:spcAft>
                        <a:buClrTx/>
                        <a:buSzTx/>
                        <a:buFontTx/>
                        <a:buNone/>
                        <a:tabLst/>
                        <a:defRPr/>
                      </a:pPr>
                      <a:endParaRPr lang="hu-HU" sz="1600" baseline="0" dirty="0" smtClean="0">
                        <a:latin typeface="Gill Sans MT" panose="020B0502020104020203" pitchFamily="34" charset="-18"/>
                      </a:endParaRP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Egészségpénztár:</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Nem szabályozott</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(gyakorlatban 6-12%)</a:t>
                      </a:r>
                    </a:p>
                    <a:p>
                      <a:pPr marL="0" marR="0" indent="0" algn="ctr" defTabSz="914400" rtl="0" eaLnBrk="1" fontAlgn="auto" latinLnBrk="0" hangingPunct="1">
                        <a:lnSpc>
                          <a:spcPct val="100000"/>
                        </a:lnSpc>
                        <a:spcBef>
                          <a:spcPts val="0"/>
                        </a:spcBef>
                        <a:spcAft>
                          <a:spcPts val="0"/>
                        </a:spcAft>
                        <a:buClrTx/>
                        <a:buSzTx/>
                        <a:buFontTx/>
                        <a:buNone/>
                        <a:tabLst/>
                        <a:defRPr/>
                      </a:pPr>
                      <a:endParaRPr lang="hu-HU" sz="1600" baseline="0" dirty="0" smtClean="0">
                        <a:latin typeface="Gill Sans MT" panose="020B0502020104020203" pitchFamily="34" charset="-18"/>
                      </a:endParaRP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Önsegélyező pénztár:</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Nem szabályozott</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aseline="0" dirty="0" smtClean="0">
                          <a:latin typeface="Gill Sans MT" panose="020B0502020104020203" pitchFamily="34" charset="-18"/>
                        </a:rPr>
                        <a:t>(gyakorlatban 8-12%)</a:t>
                      </a:r>
                      <a:endParaRPr lang="hu-HU" sz="1600" dirty="0">
                        <a:latin typeface="Gill Sans MT" panose="020B0502020104020203" pitchFamily="34" charset="-1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hu-HU" sz="1600" dirty="0">
                        <a:latin typeface="Gill Sans MT" panose="020B0502020104020203" pitchFamily="34" charset="-1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Támogatói adomány</a:t>
                      </a:r>
                      <a:endParaRPr lang="hu-HU" sz="1600" dirty="0">
                        <a:latin typeface="Gill Sans MT" panose="020B0502020104020203" pitchFamily="34" charset="-18"/>
                      </a:endParaRPr>
                    </a:p>
                  </a:txBody>
                  <a:tcPr anchor="ctr"/>
                </a:tc>
                <a:tc>
                  <a:txBody>
                    <a:bodyPr/>
                    <a:lstStyle/>
                    <a:p>
                      <a:pPr algn="ctr"/>
                      <a:r>
                        <a:rPr lang="hu-HU" sz="1600" dirty="0" smtClean="0">
                          <a:latin typeface="Gill Sans MT" panose="020B0502020104020203" pitchFamily="34" charset="-18"/>
                        </a:rPr>
                        <a:t>Szerződés szerint, legfeljebb 3%</a:t>
                      </a:r>
                    </a:p>
                  </a:txBody>
                  <a:tcPr anchor="ctr"/>
                </a:tc>
                <a:tc>
                  <a:txBody>
                    <a:bodyPr/>
                    <a:lstStyle/>
                    <a:p>
                      <a:pPr algn="ctr"/>
                      <a:r>
                        <a:rPr lang="hu-HU" sz="1600" dirty="0" smtClean="0">
                          <a:latin typeface="Gill Sans MT" panose="020B0502020104020203" pitchFamily="34" charset="-18"/>
                        </a:rPr>
                        <a:t>Szerződés szerint 3%</a:t>
                      </a:r>
                    </a:p>
                  </a:txBody>
                  <a:tcPr anchor="ctr"/>
                </a:tc>
              </a:tr>
              <a:tr h="370840">
                <a:tc>
                  <a:txBody>
                    <a:bodyPr/>
                    <a:lstStyle/>
                    <a:p>
                      <a:r>
                        <a:rPr lang="hu-HU" sz="1600" dirty="0" smtClean="0">
                          <a:latin typeface="Gill Sans MT" panose="020B0502020104020203" pitchFamily="34" charset="-18"/>
                        </a:rPr>
                        <a:t>Célzott támogatás</a:t>
                      </a:r>
                      <a:endParaRPr lang="hu-HU" sz="1600" dirty="0">
                        <a:latin typeface="Gill Sans MT" panose="020B0502020104020203" pitchFamily="34" charset="-18"/>
                      </a:endParaRPr>
                    </a:p>
                  </a:txBody>
                  <a:tcPr anchor="ctr"/>
                </a:tc>
                <a:tc>
                  <a:txBody>
                    <a:bodyPr/>
                    <a:lstStyle/>
                    <a:p>
                      <a:pPr algn="ctr"/>
                      <a:r>
                        <a:rPr lang="hu-HU" sz="1600" dirty="0" smtClean="0">
                          <a:latin typeface="Gill Sans MT" panose="020B0502020104020203" pitchFamily="34" charset="-18"/>
                        </a:rPr>
                        <a:t>Szerződés szerint, legfeljebb 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latin typeface="Gill Sans MT" panose="020B0502020104020203" pitchFamily="34" charset="-18"/>
                        </a:rPr>
                        <a:t>Szerződés szerint 3%</a:t>
                      </a:r>
                    </a:p>
                  </a:txBody>
                  <a:tcPr anchor="ctr"/>
                </a:tc>
              </a:tr>
            </a:tbl>
          </a:graphicData>
        </a:graphic>
      </p:graphicFrame>
      <p:pic>
        <p:nvPicPr>
          <p:cNvPr id="4" name="Kép 3"/>
          <p:cNvPicPr>
            <a:picLocks noChangeAspect="1"/>
          </p:cNvPicPr>
          <p:nvPr/>
        </p:nvPicPr>
        <p:blipFill>
          <a:blip r:embed="rId3"/>
          <a:stretch>
            <a:fillRect/>
          </a:stretch>
        </p:blipFill>
        <p:spPr>
          <a:xfrm>
            <a:off x="6012160" y="4869160"/>
            <a:ext cx="2322446" cy="564951"/>
          </a:xfrm>
          <a:prstGeom prst="rect">
            <a:avLst/>
          </a:prstGeom>
        </p:spPr>
      </p:pic>
      <p:pic>
        <p:nvPicPr>
          <p:cNvPr id="5" name="Kép 4"/>
          <p:cNvPicPr>
            <a:picLocks noChangeAspect="1"/>
          </p:cNvPicPr>
          <p:nvPr/>
        </p:nvPicPr>
        <p:blipFill>
          <a:blip r:embed="rId4"/>
          <a:stretch>
            <a:fillRect/>
          </a:stretch>
        </p:blipFill>
        <p:spPr>
          <a:xfrm>
            <a:off x="6022033" y="3808062"/>
            <a:ext cx="2312573" cy="925484"/>
          </a:xfrm>
          <a:prstGeom prst="rect">
            <a:avLst/>
          </a:prstGeom>
        </p:spPr>
      </p:pic>
      <p:pic>
        <p:nvPicPr>
          <p:cNvPr id="11" name="Kép 10"/>
          <p:cNvPicPr>
            <a:picLocks noChangeAspect="1"/>
          </p:cNvPicPr>
          <p:nvPr/>
        </p:nvPicPr>
        <p:blipFill>
          <a:blip r:embed="rId5"/>
          <a:stretch>
            <a:fillRect/>
          </a:stretch>
        </p:blipFill>
        <p:spPr>
          <a:xfrm>
            <a:off x="6022033" y="2850709"/>
            <a:ext cx="2194518" cy="878239"/>
          </a:xfrm>
          <a:prstGeom prst="rect">
            <a:avLst/>
          </a:prstGeom>
        </p:spPr>
      </p:pic>
    </p:spTree>
    <p:extLst>
      <p:ext uri="{BB962C8B-B14F-4D97-AF65-F5344CB8AC3E}">
        <p14:creationId xmlns:p14="http://schemas.microsoft.com/office/powerpoint/2010/main" val="2582938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315936" y="260647"/>
            <a:ext cx="7211906" cy="792088"/>
            <a:chOff x="-84230" y="-1"/>
            <a:chExt cx="7211906" cy="792088"/>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84230" y="-1"/>
              <a:ext cx="651212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spcAft>
                  <a:spcPts val="0"/>
                </a:spcAft>
              </a:pPr>
              <a:r>
                <a:rPr lang="hu-HU" sz="2400" dirty="0" smtClean="0">
                  <a:latin typeface="Gill Sans MT" pitchFamily="34" charset="-18"/>
                </a:rPr>
                <a:t>Egészségpénztár és önsegélyező pénztár</a:t>
              </a:r>
            </a:p>
            <a:p>
              <a:pPr marL="355600" lvl="0" algn="ctr" defTabSz="1066800">
                <a:spcAft>
                  <a:spcPts val="0"/>
                </a:spcAft>
              </a:pPr>
              <a:r>
                <a:rPr lang="hu-HU" sz="2400" dirty="0" smtClean="0">
                  <a:latin typeface="Gill Sans MT" pitchFamily="34" charset="-18"/>
                </a:rPr>
                <a:t>- esetleges változások 2016-tól -</a:t>
              </a:r>
              <a:endParaRPr lang="hu-HU" sz="2800" dirty="0">
                <a:latin typeface="Gill Sans MT" pitchFamily="34" charset="-18"/>
              </a:endParaRPr>
            </a:p>
          </p:txBody>
        </p:sp>
      </p:grpSp>
      <p:sp>
        <p:nvSpPr>
          <p:cNvPr id="9" name="Rectangle 804"/>
          <p:cNvSpPr>
            <a:spLocks noChangeArrowheads="1"/>
          </p:cNvSpPr>
          <p:nvPr/>
        </p:nvSpPr>
        <p:spPr bwMode="auto">
          <a:xfrm>
            <a:off x="609074" y="1700808"/>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chemeClr val="accent3">
                  <a:lumMod val="75000"/>
                </a:schemeClr>
              </a:solidFill>
            </a:endParaRPr>
          </a:p>
          <a:p>
            <a:pPr lvl="1" algn="just"/>
            <a:endParaRPr lang="hu-HU" dirty="0">
              <a:solidFill>
                <a:schemeClr val="accent3">
                  <a:lumMod val="75000"/>
                </a:schemeClr>
              </a:solidFill>
            </a:endParaRPr>
          </a:p>
        </p:txBody>
      </p:sp>
      <p:sp>
        <p:nvSpPr>
          <p:cNvPr id="10" name="Rectangle 804"/>
          <p:cNvSpPr>
            <a:spLocks noChangeArrowheads="1"/>
          </p:cNvSpPr>
          <p:nvPr/>
        </p:nvSpPr>
        <p:spPr bwMode="auto">
          <a:xfrm>
            <a:off x="107504" y="1844824"/>
            <a:ext cx="8713341" cy="4352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gn="just">
              <a:lnSpc>
                <a:spcPct val="120000"/>
              </a:lnSpc>
              <a:buFont typeface="Wingdings" panose="05000000000000000000" pitchFamily="2" charset="2"/>
              <a:buChar char="Ø"/>
            </a:pPr>
            <a:r>
              <a:rPr lang="hu-HU" sz="3200" dirty="0" smtClean="0">
                <a:solidFill>
                  <a:srgbClr val="555F19"/>
                </a:solidFill>
              </a:rPr>
              <a:t>egészség- és önsegélyező pénztár</a:t>
            </a:r>
          </a:p>
          <a:p>
            <a:pPr marL="1257300" lvl="2" indent="-342900" algn="just">
              <a:lnSpc>
                <a:spcPct val="120000"/>
              </a:lnSpc>
              <a:buFont typeface="Wingdings" panose="05000000000000000000" pitchFamily="2" charset="2"/>
              <a:buChar char="q"/>
            </a:pPr>
            <a:r>
              <a:rPr lang="hu-HU" sz="2000" dirty="0" smtClean="0">
                <a:solidFill>
                  <a:srgbClr val="555F19"/>
                </a:solidFill>
              </a:rPr>
              <a:t>a két pénztár összeolvadhat</a:t>
            </a:r>
          </a:p>
          <a:p>
            <a:pPr marL="1257300" lvl="2" indent="-342900" algn="just">
              <a:lnSpc>
                <a:spcPct val="120000"/>
              </a:lnSpc>
              <a:buFont typeface="Wingdings" panose="05000000000000000000" pitchFamily="2" charset="2"/>
              <a:buChar char="q"/>
            </a:pPr>
            <a:r>
              <a:rPr lang="hu-HU" sz="2000" dirty="0" smtClean="0">
                <a:solidFill>
                  <a:srgbClr val="555F19"/>
                </a:solidFill>
              </a:rPr>
              <a:t>univerzális pénztár, komplex szolgáltatási paletta egy helyen</a:t>
            </a:r>
          </a:p>
          <a:p>
            <a:pPr marL="1257300" lvl="2" indent="-342900" algn="just">
              <a:lnSpc>
                <a:spcPct val="120000"/>
              </a:lnSpc>
              <a:buFont typeface="Wingdings" panose="05000000000000000000" pitchFamily="2" charset="2"/>
              <a:buChar char="q"/>
            </a:pPr>
            <a:r>
              <a:rPr lang="hu-HU" sz="2000" dirty="0" smtClean="0">
                <a:solidFill>
                  <a:srgbClr val="555F19"/>
                </a:solidFill>
              </a:rPr>
              <a:t>adott helyzetben a Pannónia élni kíván a lehetőséggel</a:t>
            </a:r>
          </a:p>
          <a:p>
            <a:pPr marL="1257300" lvl="2" indent="-342900" algn="just">
              <a:lnSpc>
                <a:spcPct val="120000"/>
              </a:lnSpc>
              <a:buFont typeface="Wingdings" panose="05000000000000000000" pitchFamily="2" charset="2"/>
              <a:buChar char="q"/>
            </a:pPr>
            <a:endParaRPr lang="hu-HU" sz="2000" dirty="0">
              <a:solidFill>
                <a:srgbClr val="555F19"/>
              </a:solidFill>
            </a:endParaRPr>
          </a:p>
          <a:p>
            <a:pPr marL="742950" lvl="1" indent="-285750" algn="just">
              <a:lnSpc>
                <a:spcPct val="120000"/>
              </a:lnSpc>
              <a:buFont typeface="Wingdings" panose="05000000000000000000" pitchFamily="2" charset="2"/>
              <a:buChar char="Ø"/>
            </a:pPr>
            <a:r>
              <a:rPr lang="hu-HU" sz="3200" dirty="0" smtClean="0">
                <a:solidFill>
                  <a:srgbClr val="555F19"/>
                </a:solidFill>
              </a:rPr>
              <a:t>egyéni számláról finanszírozható szolgáltatások</a:t>
            </a:r>
          </a:p>
          <a:p>
            <a:pPr marL="1257300" lvl="2" indent="-342900" algn="just">
              <a:lnSpc>
                <a:spcPct val="120000"/>
              </a:lnSpc>
              <a:buFont typeface="Wingdings" panose="05000000000000000000" pitchFamily="2" charset="2"/>
              <a:buChar char="q"/>
            </a:pPr>
            <a:r>
              <a:rPr lang="hu-HU" sz="2000" dirty="0" smtClean="0">
                <a:solidFill>
                  <a:srgbClr val="555F19"/>
                </a:solidFill>
              </a:rPr>
              <a:t>lakás rezsi támogatás</a:t>
            </a:r>
          </a:p>
          <a:p>
            <a:pPr marL="1257300" lvl="2" indent="-342900" algn="just">
              <a:lnSpc>
                <a:spcPct val="120000"/>
              </a:lnSpc>
              <a:buFont typeface="Wingdings" panose="05000000000000000000" pitchFamily="2" charset="2"/>
              <a:buChar char="q"/>
            </a:pPr>
            <a:r>
              <a:rPr lang="hu-HU" sz="2000" dirty="0" smtClean="0">
                <a:solidFill>
                  <a:srgbClr val="555F19"/>
                </a:solidFill>
              </a:rPr>
              <a:t>lakáscélú jelzáloghitel törlesztése</a:t>
            </a:r>
            <a:endParaRPr lang="hu-HU" sz="2000" dirty="0">
              <a:solidFill>
                <a:srgbClr val="555F19"/>
              </a:solidFill>
            </a:endParaRPr>
          </a:p>
          <a:p>
            <a:pPr marL="742950" lvl="1" indent="-285750" algn="just">
              <a:lnSpc>
                <a:spcPct val="120000"/>
              </a:lnSpc>
              <a:buFont typeface="Wingdings" panose="05000000000000000000" pitchFamily="2" charset="2"/>
              <a:buChar char="Ø"/>
            </a:pPr>
            <a:endParaRPr lang="hu-HU" sz="3200" dirty="0">
              <a:solidFill>
                <a:srgbClr val="555F19"/>
              </a:solidFill>
            </a:endParaRPr>
          </a:p>
          <a:p>
            <a:pPr lvl="1" algn="just"/>
            <a:endParaRPr lang="hu-HU" dirty="0" smtClean="0">
              <a:solidFill>
                <a:schemeClr val="accent3">
                  <a:lumMod val="75000"/>
                </a:schemeClr>
              </a:solidFill>
            </a:endParaRPr>
          </a:p>
          <a:p>
            <a:pPr lvl="1" algn="just"/>
            <a:endParaRPr lang="hu-HU" dirty="0">
              <a:solidFill>
                <a:schemeClr val="accent3">
                  <a:lumMod val="75000"/>
                </a:schemeClr>
              </a:solidFill>
            </a:endParaRPr>
          </a:p>
        </p:txBody>
      </p:sp>
    </p:spTree>
    <p:extLst>
      <p:ext uri="{BB962C8B-B14F-4D97-AF65-F5344CB8AC3E}">
        <p14:creationId xmlns:p14="http://schemas.microsoft.com/office/powerpoint/2010/main" val="3970968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kerekített téglalap 2"/>
          <p:cNvSpPr/>
          <p:nvPr/>
        </p:nvSpPr>
        <p:spPr>
          <a:xfrm>
            <a:off x="251518" y="4221088"/>
            <a:ext cx="8733267"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b="1" dirty="0" smtClean="0"/>
              <a:t>Valójában </a:t>
            </a:r>
            <a:r>
              <a:rPr lang="hu-HU" b="1" dirty="0"/>
              <a:t>a 21. évtől adómentesen felvehető tőke összeg „varázsa” szinte jelképes, mivel pl. már a 15-20 év közti </a:t>
            </a:r>
            <a:r>
              <a:rPr lang="hu-HU" b="1" dirty="0" smtClean="0"/>
              <a:t>adóterhelés is </a:t>
            </a:r>
            <a:r>
              <a:rPr lang="hu-HU" b="1" dirty="0"/>
              <a:t>viszonylag </a:t>
            </a:r>
            <a:r>
              <a:rPr lang="hu-HU" b="1" dirty="0" smtClean="0"/>
              <a:t>alacsony </a:t>
            </a:r>
            <a:r>
              <a:rPr lang="hu-HU" b="1" dirty="0"/>
              <a:t>arányú</a:t>
            </a:r>
            <a:r>
              <a:rPr lang="hu-HU" b="1" dirty="0" smtClean="0"/>
              <a:t>.</a:t>
            </a:r>
            <a:endParaRPr lang="hu-HU" dirty="0"/>
          </a:p>
        </p:txBody>
      </p:sp>
      <p:grpSp>
        <p:nvGrpSpPr>
          <p:cNvPr id="6" name="Csoportba foglalás 5"/>
          <p:cNvGrpSpPr/>
          <p:nvPr/>
        </p:nvGrpSpPr>
        <p:grpSpPr>
          <a:xfrm>
            <a:off x="1315936" y="260647"/>
            <a:ext cx="7211906" cy="792088"/>
            <a:chOff x="-84230" y="-1"/>
            <a:chExt cx="7211906" cy="792088"/>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84230" y="-1"/>
              <a:ext cx="651212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spcAft>
                  <a:spcPts val="0"/>
                </a:spcAft>
              </a:pPr>
              <a:r>
                <a:rPr lang="hu-HU" sz="2300" dirty="0" smtClean="0">
                  <a:latin typeface="Gill Sans MT" pitchFamily="34" charset="-18"/>
                </a:rPr>
                <a:t>20 év várakozási után történő kifizetések </a:t>
              </a:r>
              <a:endParaRPr lang="hu-HU" sz="2300" dirty="0">
                <a:latin typeface="Gill Sans MT" pitchFamily="34" charset="-18"/>
              </a:endParaRPr>
            </a:p>
          </p:txBody>
        </p:sp>
      </p:grpSp>
      <p:sp>
        <p:nvSpPr>
          <p:cNvPr id="9" name="Rectangle 804"/>
          <p:cNvSpPr>
            <a:spLocks noChangeArrowheads="1"/>
          </p:cNvSpPr>
          <p:nvPr/>
        </p:nvSpPr>
        <p:spPr bwMode="auto">
          <a:xfrm>
            <a:off x="609074" y="1700808"/>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chemeClr val="accent3">
                  <a:lumMod val="75000"/>
                </a:schemeClr>
              </a:solidFill>
            </a:endParaRPr>
          </a:p>
          <a:p>
            <a:pPr lvl="1" algn="just"/>
            <a:endParaRPr lang="hu-HU" dirty="0">
              <a:solidFill>
                <a:schemeClr val="accent3">
                  <a:lumMod val="75000"/>
                </a:schemeClr>
              </a:solidFill>
            </a:endParaRPr>
          </a:p>
        </p:txBody>
      </p:sp>
      <p:sp>
        <p:nvSpPr>
          <p:cNvPr id="10" name="Rectangle 804"/>
          <p:cNvSpPr>
            <a:spLocks noChangeArrowheads="1"/>
          </p:cNvSpPr>
          <p:nvPr/>
        </p:nvSpPr>
        <p:spPr bwMode="auto">
          <a:xfrm>
            <a:off x="251518" y="1324099"/>
            <a:ext cx="8640961" cy="4352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spcAft>
                <a:spcPts val="600"/>
              </a:spcAft>
            </a:pPr>
            <a:r>
              <a:rPr lang="hu-HU" sz="1400" dirty="0" smtClean="0">
                <a:solidFill>
                  <a:srgbClr val="767D15"/>
                </a:solidFill>
              </a:rPr>
              <a:t>A 10 éves várakozási idő  után igényelhető kifizetések esetén a kifizetett </a:t>
            </a:r>
            <a:r>
              <a:rPr lang="hu-HU" sz="1400" dirty="0">
                <a:solidFill>
                  <a:srgbClr val="767D15"/>
                </a:solidFill>
              </a:rPr>
              <a:t>tőke adózása a várakozási idő hosszától függő, évente csökkenő </a:t>
            </a:r>
            <a:r>
              <a:rPr lang="hu-HU" sz="1400" dirty="0" smtClean="0">
                <a:solidFill>
                  <a:srgbClr val="767D15"/>
                </a:solidFill>
              </a:rPr>
              <a:t>mértékű.  A </a:t>
            </a:r>
            <a:r>
              <a:rPr lang="hu-HU" sz="1400" dirty="0">
                <a:solidFill>
                  <a:srgbClr val="767D15"/>
                </a:solidFill>
              </a:rPr>
              <a:t>tagi számlára 2007. december 31-éig jóváírt tételek esetén a </a:t>
            </a:r>
            <a:r>
              <a:rPr lang="hu-HU" sz="1400" dirty="0" smtClean="0">
                <a:solidFill>
                  <a:srgbClr val="767D15"/>
                </a:solidFill>
              </a:rPr>
              <a:t>tagsági </a:t>
            </a:r>
            <a:r>
              <a:rPr lang="hu-HU" sz="1400" dirty="0">
                <a:solidFill>
                  <a:srgbClr val="767D15"/>
                </a:solidFill>
              </a:rPr>
              <a:t>jogviszony kezdetének évétől </a:t>
            </a:r>
            <a:r>
              <a:rPr lang="hu-HU" sz="1400" dirty="0" smtClean="0">
                <a:solidFill>
                  <a:srgbClr val="767D15"/>
                </a:solidFill>
              </a:rPr>
              <a:t>számított, míg a </a:t>
            </a:r>
            <a:r>
              <a:rPr lang="hu-HU" sz="1400" dirty="0">
                <a:solidFill>
                  <a:srgbClr val="767D15"/>
                </a:solidFill>
              </a:rPr>
              <a:t>tagi számlára 2007. december 31-e után jóváírt tételek esetén </a:t>
            </a:r>
            <a:r>
              <a:rPr lang="hu-HU" sz="1400" dirty="0" smtClean="0">
                <a:solidFill>
                  <a:srgbClr val="767D15"/>
                </a:solidFill>
              </a:rPr>
              <a:t>a </a:t>
            </a:r>
            <a:r>
              <a:rPr lang="hu-HU" sz="1400" dirty="0">
                <a:solidFill>
                  <a:srgbClr val="767D15"/>
                </a:solidFill>
              </a:rPr>
              <a:t>jóváírt tétel jóváírásának évétől számított 	</a:t>
            </a:r>
            <a:endParaRPr lang="hu-HU" sz="1400" dirty="0" smtClean="0">
              <a:solidFill>
                <a:srgbClr val="767D15"/>
              </a:solidFill>
            </a:endParaRPr>
          </a:p>
          <a:p>
            <a:r>
              <a:rPr lang="hu-HU" sz="1400" dirty="0" smtClean="0">
                <a:solidFill>
                  <a:srgbClr val="767D15"/>
                </a:solidFill>
              </a:rPr>
              <a:t>- 10. év letelte évében és az azt követő 1. évben kifizetett összeg 100%-át, </a:t>
            </a:r>
          </a:p>
          <a:p>
            <a:r>
              <a:rPr lang="hu-HU" sz="1400" dirty="0" smtClean="0">
                <a:solidFill>
                  <a:srgbClr val="767D15"/>
                </a:solidFill>
              </a:rPr>
              <a:t>- </a:t>
            </a:r>
            <a:r>
              <a:rPr lang="hu-HU" sz="1400" dirty="0">
                <a:solidFill>
                  <a:srgbClr val="767D15"/>
                </a:solidFill>
              </a:rPr>
              <a:t>a 10. év letelte évét követő 2. évben kifizetett összeg 90%-át, </a:t>
            </a:r>
          </a:p>
          <a:p>
            <a:pPr lvl="1"/>
            <a:r>
              <a:rPr lang="hu-HU" sz="1400" dirty="0" smtClean="0">
                <a:solidFill>
                  <a:srgbClr val="767D15"/>
                </a:solidFill>
              </a:rPr>
              <a:t>		     …</a:t>
            </a:r>
            <a:endParaRPr lang="hu-HU" sz="1400" dirty="0">
              <a:solidFill>
                <a:srgbClr val="767D15"/>
              </a:solidFill>
            </a:endParaRPr>
          </a:p>
          <a:p>
            <a:pPr>
              <a:spcBef>
                <a:spcPts val="0"/>
              </a:spcBef>
            </a:pPr>
            <a:r>
              <a:rPr lang="hu-HU" sz="1400" dirty="0" smtClean="0">
                <a:solidFill>
                  <a:srgbClr val="767D15"/>
                </a:solidFill>
              </a:rPr>
              <a:t>- </a:t>
            </a:r>
            <a:r>
              <a:rPr lang="hu-HU" sz="1400" dirty="0">
                <a:solidFill>
                  <a:srgbClr val="767D15"/>
                </a:solidFill>
              </a:rPr>
              <a:t>a 10. év letelte évét követő 10. évben kifizetett összeg 10%-át </a:t>
            </a:r>
          </a:p>
          <a:p>
            <a:pPr>
              <a:spcBef>
                <a:spcPts val="600"/>
              </a:spcBef>
            </a:pPr>
            <a:r>
              <a:rPr lang="hu-HU" sz="1400" dirty="0">
                <a:solidFill>
                  <a:srgbClr val="767D15"/>
                </a:solidFill>
              </a:rPr>
              <a:t>kell jövedelemként figyelembe venni. 	</a:t>
            </a:r>
          </a:p>
          <a:p>
            <a:endParaRPr lang="hu-HU" sz="1400" dirty="0" smtClean="0">
              <a:solidFill>
                <a:srgbClr val="767D15"/>
              </a:solidFill>
            </a:endParaRPr>
          </a:p>
          <a:p>
            <a:r>
              <a:rPr lang="hu-HU" sz="1400" b="1" dirty="0" smtClean="0">
                <a:solidFill>
                  <a:srgbClr val="FF0000"/>
                </a:solidFill>
              </a:rPr>
              <a:t>A </a:t>
            </a:r>
            <a:r>
              <a:rPr lang="hu-HU" sz="1400" b="1" dirty="0">
                <a:solidFill>
                  <a:srgbClr val="FF0000"/>
                </a:solidFill>
              </a:rPr>
              <a:t>10 év letelte évét követő 11. évben (azaz a 21. évben), és az azt követő években kifizetett összeget </a:t>
            </a:r>
          </a:p>
          <a:p>
            <a:r>
              <a:rPr lang="hu-HU" sz="1400" b="1" dirty="0">
                <a:solidFill>
                  <a:srgbClr val="FF0000"/>
                </a:solidFill>
              </a:rPr>
              <a:t>jövedelemként már nem kell figyelembe venni. </a:t>
            </a:r>
            <a:r>
              <a:rPr lang="hu-HU" b="1" dirty="0">
                <a:solidFill>
                  <a:srgbClr val="FF0000"/>
                </a:solidFill>
              </a:rPr>
              <a:t>	</a:t>
            </a:r>
          </a:p>
          <a:p>
            <a:pPr lvl="1" algn="just"/>
            <a:endParaRPr lang="hu-HU" sz="1200" dirty="0" smtClean="0">
              <a:solidFill>
                <a:schemeClr val="accent3">
                  <a:lumMod val="75000"/>
                </a:schemeClr>
              </a:solidFill>
            </a:endParaRPr>
          </a:p>
          <a:p>
            <a:pPr lvl="1" algn="just"/>
            <a:endParaRPr lang="hu-HU" sz="1200" dirty="0">
              <a:solidFill>
                <a:schemeClr val="accent3">
                  <a:lumMod val="75000"/>
                </a:schemeClr>
              </a:solidFill>
            </a:endParaRPr>
          </a:p>
        </p:txBody>
      </p:sp>
      <p:sp>
        <p:nvSpPr>
          <p:cNvPr id="11" name="Lekerekített téglalap 10"/>
          <p:cNvSpPr/>
          <p:nvPr/>
        </p:nvSpPr>
        <p:spPr>
          <a:xfrm>
            <a:off x="251517" y="5074991"/>
            <a:ext cx="8733267"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b="1" dirty="0" smtClean="0"/>
              <a:t>A 21. év után ez a „kedvezmény” nem vész el, sőt a későbbi befizetések esetén az adóterhelés mértéke folyamatosan tovább csökken!</a:t>
            </a:r>
            <a:endParaRPr lang="hu-HU" dirty="0"/>
          </a:p>
        </p:txBody>
      </p:sp>
      <p:sp>
        <p:nvSpPr>
          <p:cNvPr id="12" name="Lekerekített téglalap 11"/>
          <p:cNvSpPr/>
          <p:nvPr/>
        </p:nvSpPr>
        <p:spPr>
          <a:xfrm>
            <a:off x="251516" y="5947421"/>
            <a:ext cx="8733267"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b="1" dirty="0" smtClean="0"/>
              <a:t>Az önkéntes pénztári megtakarítás hosszú távú, nyugdíjcélú befektetés, a tőke nagy arányú kivonása hatványozottan ronthatja későbbi nyugdíjának mértékét!</a:t>
            </a:r>
            <a:endParaRPr lang="hu-HU" dirty="0"/>
          </a:p>
        </p:txBody>
      </p:sp>
    </p:spTree>
    <p:extLst>
      <p:ext uri="{BB962C8B-B14F-4D97-AF65-F5344CB8AC3E}">
        <p14:creationId xmlns:p14="http://schemas.microsoft.com/office/powerpoint/2010/main" val="3304908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algn="ctr" defTabSz="889000">
                <a:lnSpc>
                  <a:spcPct val="90000"/>
                </a:lnSpc>
                <a:spcAft>
                  <a:spcPct val="35000"/>
                </a:spcAft>
              </a:pPr>
              <a:r>
                <a:rPr lang="hu-HU" sz="2400" dirty="0" smtClean="0">
                  <a:latin typeface="Gill Sans MT" pitchFamily="34" charset="-18"/>
                </a:rPr>
                <a:t>Nyugdíjpénztár vs. Nyugdíjbiztosítás</a:t>
              </a:r>
              <a:endParaRPr lang="hu-HU" sz="2200" kern="1200" dirty="0">
                <a:latin typeface="Gill Sans MT" pitchFamily="34" charset="-18"/>
              </a:endParaRPr>
            </a:p>
          </p:txBody>
        </p:sp>
      </p:grpSp>
      <p:graphicFrame>
        <p:nvGraphicFramePr>
          <p:cNvPr id="2" name="Táblázat 1"/>
          <p:cNvGraphicFramePr>
            <a:graphicFrameLocks noGrp="1"/>
          </p:cNvGraphicFramePr>
          <p:nvPr>
            <p:extLst>
              <p:ext uri="{D42A27DB-BD31-4B8C-83A1-F6EECF244321}">
                <p14:modId xmlns:p14="http://schemas.microsoft.com/office/powerpoint/2010/main" val="1370548082"/>
              </p:ext>
            </p:extLst>
          </p:nvPr>
        </p:nvGraphicFramePr>
        <p:xfrm>
          <a:off x="197768" y="1340768"/>
          <a:ext cx="8748464" cy="3672409"/>
        </p:xfrm>
        <a:graphic>
          <a:graphicData uri="http://schemas.openxmlformats.org/drawingml/2006/table">
            <a:tbl>
              <a:tblPr>
                <a:tableStyleId>{69C7853C-536D-4A76-A0AE-DD22124D55A5}</a:tableStyleId>
              </a:tblPr>
              <a:tblGrid>
                <a:gridCol w="1474243"/>
                <a:gridCol w="3577925"/>
                <a:gridCol w="3696296"/>
              </a:tblGrid>
              <a:tr h="491143">
                <a:tc>
                  <a:txBody>
                    <a:bodyPr/>
                    <a:lstStyle/>
                    <a:p>
                      <a:pPr algn="l" fontAlgn="b"/>
                      <a:r>
                        <a:rPr lang="hu-HU" sz="1100" u="none" strike="noStrike" dirty="0">
                          <a:effectLst/>
                        </a:rPr>
                        <a:t> </a:t>
                      </a:r>
                      <a:endParaRPr lang="hu-HU" sz="1100" b="0" i="0" u="none" strike="noStrike" dirty="0">
                        <a:solidFill>
                          <a:srgbClr val="000000"/>
                        </a:solidFill>
                        <a:effectLst/>
                        <a:latin typeface="Gill Sans MT" panose="020B0502020104020203" pitchFamily="34" charset="-18"/>
                      </a:endParaRPr>
                    </a:p>
                  </a:txBody>
                  <a:tcPr marL="9130" marR="9130" marT="9130" marB="0" anchor="b">
                    <a:solidFill>
                      <a:schemeClr val="accent6">
                        <a:lumMod val="40000"/>
                        <a:lumOff val="60000"/>
                      </a:schemeClr>
                    </a:solidFill>
                  </a:tcPr>
                </a:tc>
                <a:tc>
                  <a:txBody>
                    <a:bodyPr/>
                    <a:lstStyle/>
                    <a:p>
                      <a:pPr algn="ctr" fontAlgn="ctr"/>
                      <a:r>
                        <a:rPr lang="hu-HU" sz="1500" u="none" strike="noStrike" dirty="0">
                          <a:effectLst/>
                        </a:rPr>
                        <a:t>Önkéntes nyugdíjpénztár</a:t>
                      </a:r>
                      <a:endParaRPr lang="hu-HU" sz="1500" b="1" i="0" u="none" strike="noStrike" dirty="0">
                        <a:solidFill>
                          <a:srgbClr val="000000"/>
                        </a:solidFill>
                        <a:effectLst/>
                        <a:latin typeface="Gill Sans MT" panose="020B0502020104020203" pitchFamily="34" charset="-18"/>
                      </a:endParaRPr>
                    </a:p>
                  </a:txBody>
                  <a:tcPr marL="9130" marR="9130" marT="9130" marB="0" anchor="ctr">
                    <a:solidFill>
                      <a:schemeClr val="accent6">
                        <a:lumMod val="40000"/>
                        <a:lumOff val="60000"/>
                      </a:schemeClr>
                    </a:solidFill>
                  </a:tcPr>
                </a:tc>
                <a:tc>
                  <a:txBody>
                    <a:bodyPr/>
                    <a:lstStyle/>
                    <a:p>
                      <a:pPr algn="ctr" fontAlgn="ctr"/>
                      <a:r>
                        <a:rPr lang="hu-HU" sz="1500" u="none" strike="noStrike" dirty="0">
                          <a:effectLst/>
                        </a:rPr>
                        <a:t>Nyugdíjbiztosítás</a:t>
                      </a:r>
                      <a:endParaRPr lang="hu-HU" sz="1500" b="1" i="0" u="none" strike="noStrike" dirty="0">
                        <a:solidFill>
                          <a:srgbClr val="000000"/>
                        </a:solidFill>
                        <a:effectLst/>
                        <a:latin typeface="Gill Sans MT" panose="020B0502020104020203" pitchFamily="34" charset="-18"/>
                      </a:endParaRPr>
                    </a:p>
                  </a:txBody>
                  <a:tcPr marL="9130" marR="9130" marT="9130" marB="0" anchor="ctr">
                    <a:solidFill>
                      <a:schemeClr val="accent6">
                        <a:lumMod val="40000"/>
                        <a:lumOff val="60000"/>
                      </a:schemeClr>
                    </a:solidFill>
                  </a:tcPr>
                </a:tc>
              </a:tr>
              <a:tr h="491143">
                <a:tc>
                  <a:txBody>
                    <a:bodyPr/>
                    <a:lstStyle/>
                    <a:p>
                      <a:pPr algn="l" fontAlgn="ctr"/>
                      <a:r>
                        <a:rPr lang="hu-HU" sz="1100" b="1" u="none" strike="noStrike" dirty="0">
                          <a:effectLst/>
                        </a:rPr>
                        <a:t>Díjak, költségek</a:t>
                      </a:r>
                      <a:endParaRPr lang="hu-HU" sz="1100" b="1"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dirty="0">
                          <a:effectLst/>
                        </a:rPr>
                        <a:t>Szabályozott költségek (befizetések esetén </a:t>
                      </a:r>
                      <a:r>
                        <a:rPr lang="hu-HU" sz="1100" u="none" strike="noStrike" dirty="0" err="1">
                          <a:effectLst/>
                        </a:rPr>
                        <a:t>max</a:t>
                      </a:r>
                      <a:r>
                        <a:rPr lang="hu-HU" sz="1100" u="none" strike="noStrike" dirty="0">
                          <a:effectLst/>
                        </a:rPr>
                        <a:t> 6%), vagyonkezelés (</a:t>
                      </a:r>
                      <a:r>
                        <a:rPr lang="hu-HU" sz="1100" u="none" strike="noStrike" dirty="0" err="1">
                          <a:effectLst/>
                        </a:rPr>
                        <a:t>max</a:t>
                      </a:r>
                      <a:r>
                        <a:rPr lang="hu-HU" sz="1100" u="none" strike="noStrike" dirty="0">
                          <a:effectLst/>
                        </a:rPr>
                        <a:t> 0,8%)</a:t>
                      </a:r>
                      <a:endParaRPr lang="hu-HU" sz="1100" b="0"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dirty="0">
                          <a:effectLst/>
                        </a:rPr>
                        <a:t>MNB ajánlásban TKM limit, akár az éves díj 120%-ának megfelelő kezdeti költség, fix havi díjak</a:t>
                      </a:r>
                      <a:endParaRPr lang="hu-HU" sz="1100" b="0" i="0" u="none" strike="noStrike" dirty="0">
                        <a:solidFill>
                          <a:srgbClr val="000000"/>
                        </a:solidFill>
                        <a:effectLst/>
                        <a:latin typeface="Gill Sans MT" panose="020B0502020104020203" pitchFamily="34" charset="-18"/>
                      </a:endParaRPr>
                    </a:p>
                  </a:txBody>
                  <a:tcPr marL="9130" marR="9130" marT="9130" marB="0" anchor="ctr"/>
                </a:tc>
              </a:tr>
              <a:tr h="256733">
                <a:tc>
                  <a:txBody>
                    <a:bodyPr/>
                    <a:lstStyle/>
                    <a:p>
                      <a:pPr algn="l" fontAlgn="ctr"/>
                      <a:r>
                        <a:rPr lang="hu-HU" sz="1100" b="1" u="none" strike="noStrike" dirty="0">
                          <a:effectLst/>
                        </a:rPr>
                        <a:t>TKM*</a:t>
                      </a:r>
                      <a:endParaRPr lang="hu-HU" sz="1100" b="1"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dirty="0">
                          <a:effectLst/>
                        </a:rPr>
                        <a:t>0,93%-2,3%</a:t>
                      </a:r>
                      <a:endParaRPr lang="hu-HU" sz="1100" b="0"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a:effectLst/>
                        </a:rPr>
                        <a:t>0,96%-4,25%</a:t>
                      </a:r>
                      <a:endParaRPr lang="hu-HU" sz="1100" b="0" i="0" u="none" strike="noStrike">
                        <a:solidFill>
                          <a:srgbClr val="000000"/>
                        </a:solidFill>
                        <a:effectLst/>
                        <a:latin typeface="Gill Sans MT" panose="020B0502020104020203" pitchFamily="34" charset="-18"/>
                      </a:endParaRPr>
                    </a:p>
                  </a:txBody>
                  <a:tcPr marL="9130" marR="9130" marT="9130" marB="0" anchor="ctr"/>
                </a:tc>
              </a:tr>
              <a:tr h="468818">
                <a:tc>
                  <a:txBody>
                    <a:bodyPr/>
                    <a:lstStyle/>
                    <a:p>
                      <a:pPr algn="l" fontAlgn="ctr"/>
                      <a:r>
                        <a:rPr lang="hu-HU" sz="1100" b="1" u="none" strike="noStrike" dirty="0">
                          <a:effectLst/>
                        </a:rPr>
                        <a:t>Befektetések</a:t>
                      </a:r>
                      <a:endParaRPr lang="hu-HU" sz="1100" b="1"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a:effectLst/>
                        </a:rPr>
                        <a:t>Szigorú befektetési szabályok</a:t>
                      </a:r>
                      <a:endParaRPr lang="hu-HU" sz="1100" b="0" i="0" u="none" strike="noStrike">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baseline="0" dirty="0" smtClean="0">
                          <a:effectLst/>
                        </a:rPr>
                        <a:t> </a:t>
                      </a:r>
                      <a:r>
                        <a:rPr lang="hu-HU" sz="1100" u="none" strike="noStrike" dirty="0" smtClean="0">
                          <a:effectLst/>
                        </a:rPr>
                        <a:t>Befektetési </a:t>
                      </a:r>
                      <a:r>
                        <a:rPr lang="hu-HU" sz="1100" u="none" strike="noStrike" dirty="0">
                          <a:effectLst/>
                        </a:rPr>
                        <a:t>garancia (hagyományos terméknél), </a:t>
                      </a:r>
                      <a:br>
                        <a:rPr lang="hu-HU" sz="1100" u="none" strike="noStrike" dirty="0">
                          <a:effectLst/>
                        </a:rPr>
                      </a:br>
                      <a:r>
                        <a:rPr lang="hu-HU" sz="1100" u="none" strike="noStrike" baseline="0" dirty="0" smtClean="0">
                          <a:effectLst/>
                        </a:rPr>
                        <a:t> </a:t>
                      </a:r>
                      <a:r>
                        <a:rPr lang="hu-HU" sz="1100" u="none" strike="noStrike" dirty="0" smtClean="0">
                          <a:effectLst/>
                        </a:rPr>
                        <a:t>Befektetési </a:t>
                      </a:r>
                      <a:r>
                        <a:rPr lang="hu-HU" sz="1100" u="none" strike="noStrike" dirty="0">
                          <a:effectLst/>
                        </a:rPr>
                        <a:t>szabadság, kockázat (UL termékeknél)</a:t>
                      </a:r>
                      <a:endParaRPr lang="hu-HU" sz="1100" b="0" i="0" u="none" strike="noStrike" dirty="0">
                        <a:solidFill>
                          <a:srgbClr val="000000"/>
                        </a:solidFill>
                        <a:effectLst/>
                        <a:latin typeface="Gill Sans MT" panose="020B0502020104020203" pitchFamily="34" charset="-18"/>
                      </a:endParaRPr>
                    </a:p>
                  </a:txBody>
                  <a:tcPr marL="9130" marR="9130" marT="9130" marB="0" anchor="ctr"/>
                </a:tc>
              </a:tr>
              <a:tr h="468818">
                <a:tc>
                  <a:txBody>
                    <a:bodyPr/>
                    <a:lstStyle/>
                    <a:p>
                      <a:pPr algn="l" fontAlgn="ctr"/>
                      <a:r>
                        <a:rPr lang="hu-HU" sz="1100" b="1" u="none" strike="noStrike" dirty="0">
                          <a:effectLst/>
                        </a:rPr>
                        <a:t>Kockázatos instrumentumok</a:t>
                      </a:r>
                      <a:endParaRPr lang="hu-HU" sz="1100" b="1"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a:effectLst/>
                        </a:rPr>
                        <a:t>Jelentős (60%~65%) kockázatmentes állampapírban történő befektetés</a:t>
                      </a:r>
                      <a:endParaRPr lang="hu-HU" sz="1100" b="0" i="0" u="none" strike="noStrike">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baseline="0" dirty="0" smtClean="0">
                          <a:effectLst/>
                        </a:rPr>
                        <a:t> </a:t>
                      </a:r>
                      <a:r>
                        <a:rPr lang="hu-HU" sz="1100" u="none" strike="noStrike" dirty="0" smtClean="0">
                          <a:effectLst/>
                        </a:rPr>
                        <a:t>UL </a:t>
                      </a:r>
                      <a:r>
                        <a:rPr lang="hu-HU" sz="1100" u="none" strike="noStrike" dirty="0">
                          <a:effectLst/>
                        </a:rPr>
                        <a:t>termékeke esetén akár 100% magas kockázatú befektetési alapokban történő befektetés</a:t>
                      </a:r>
                      <a:endParaRPr lang="hu-HU" sz="1100" b="0" i="0" u="none" strike="noStrike" dirty="0">
                        <a:solidFill>
                          <a:srgbClr val="000000"/>
                        </a:solidFill>
                        <a:effectLst/>
                        <a:latin typeface="Gill Sans MT" panose="020B0502020104020203" pitchFamily="34" charset="-18"/>
                      </a:endParaRPr>
                    </a:p>
                  </a:txBody>
                  <a:tcPr marL="9130" marR="9130" marT="9130" marB="0" anchor="ctr"/>
                </a:tc>
              </a:tr>
              <a:tr h="468818">
                <a:tc>
                  <a:txBody>
                    <a:bodyPr/>
                    <a:lstStyle/>
                    <a:p>
                      <a:pPr algn="l" fontAlgn="ctr"/>
                      <a:r>
                        <a:rPr lang="hu-HU" sz="1100" b="1" u="none" strike="noStrike" dirty="0">
                          <a:effectLst/>
                        </a:rPr>
                        <a:t>Hozam</a:t>
                      </a:r>
                      <a:endParaRPr lang="hu-HU" sz="1100" b="1"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a:effectLst/>
                        </a:rPr>
                        <a:t>A teljes nettó hozam 100%-a az egyéni számlára kerül.</a:t>
                      </a:r>
                      <a:endParaRPr lang="hu-HU" sz="1100" b="0" i="0" u="none" strike="noStrike">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dirty="0">
                          <a:effectLst/>
                        </a:rPr>
                        <a:t>A beígért feletti hozam 20%-a elvonható.</a:t>
                      </a:r>
                      <a:endParaRPr lang="hu-HU" sz="1100" b="0" i="0" u="none" strike="noStrike" dirty="0">
                        <a:solidFill>
                          <a:srgbClr val="000000"/>
                        </a:solidFill>
                        <a:effectLst/>
                        <a:latin typeface="Gill Sans MT" panose="020B0502020104020203" pitchFamily="34" charset="-18"/>
                      </a:endParaRPr>
                    </a:p>
                  </a:txBody>
                  <a:tcPr marL="9130" marR="9130" marT="9130" marB="0" anchor="ctr"/>
                </a:tc>
              </a:tr>
              <a:tr h="513468">
                <a:tc>
                  <a:txBody>
                    <a:bodyPr/>
                    <a:lstStyle/>
                    <a:p>
                      <a:pPr algn="l" fontAlgn="ctr"/>
                      <a:r>
                        <a:rPr lang="hu-HU" sz="1100" b="1" u="none" strike="noStrike" dirty="0">
                          <a:effectLst/>
                        </a:rPr>
                        <a:t>Díj fizetése, szüneteltetés</a:t>
                      </a:r>
                      <a:endParaRPr lang="hu-HU" sz="1100" b="1"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a:effectLst/>
                        </a:rPr>
                        <a:t>a befizetés rugalmas és felfüggeszthető, a díj nemfizetés következménye évi 2-3 ezer Ft levonás</a:t>
                      </a:r>
                      <a:endParaRPr lang="hu-HU" sz="1100" b="0" i="0" u="none" strike="noStrike">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dirty="0">
                          <a:effectLst/>
                        </a:rPr>
                        <a:t>A díj nem fizetés akár a szerződés megszűnéséhez is vezethet, a befizetett díjak elvesztése mellett.</a:t>
                      </a:r>
                      <a:endParaRPr lang="hu-HU" sz="1100" b="0" i="0" u="none" strike="noStrike" dirty="0">
                        <a:solidFill>
                          <a:srgbClr val="000000"/>
                        </a:solidFill>
                        <a:effectLst/>
                        <a:latin typeface="Gill Sans MT" panose="020B0502020104020203" pitchFamily="34" charset="-18"/>
                      </a:endParaRPr>
                    </a:p>
                  </a:txBody>
                  <a:tcPr marL="9130" marR="9130" marT="9130" marB="0" anchor="ctr"/>
                </a:tc>
              </a:tr>
              <a:tr h="513468">
                <a:tc>
                  <a:txBody>
                    <a:bodyPr/>
                    <a:lstStyle/>
                    <a:p>
                      <a:pPr algn="l" fontAlgn="ctr"/>
                      <a:r>
                        <a:rPr lang="hu-HU" sz="1100" b="1" u="none" strike="noStrike" dirty="0">
                          <a:effectLst/>
                        </a:rPr>
                        <a:t>Hozzáférhetőség</a:t>
                      </a:r>
                      <a:endParaRPr lang="hu-HU" sz="1100" b="1"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dirty="0">
                          <a:effectLst/>
                        </a:rPr>
                        <a:t>10 év várakozási idő után felvehető </a:t>
                      </a:r>
                      <a:r>
                        <a:rPr lang="hu-HU" sz="1100" u="none" strike="noStrike" dirty="0" smtClean="0">
                          <a:effectLst/>
                        </a:rPr>
                        <a:t>(eltelt idő</a:t>
                      </a:r>
                      <a:r>
                        <a:rPr lang="hu-HU" sz="1100" u="none" strike="noStrike" baseline="0" dirty="0" smtClean="0">
                          <a:effectLst/>
                        </a:rPr>
                        <a:t> függvényében 0%-</a:t>
                      </a:r>
                      <a:r>
                        <a:rPr lang="hu-HU" sz="1100" u="none" strike="noStrike" baseline="0" dirty="0" err="1" smtClean="0">
                          <a:effectLst/>
                        </a:rPr>
                        <a:t>ig</a:t>
                      </a:r>
                      <a:r>
                        <a:rPr lang="hu-HU" sz="1100" u="none" strike="noStrike" baseline="0" dirty="0" smtClean="0">
                          <a:effectLst/>
                        </a:rPr>
                        <a:t> </a:t>
                      </a:r>
                      <a:r>
                        <a:rPr lang="hu-HU" sz="1100" u="none" strike="noStrike" dirty="0" smtClean="0">
                          <a:effectLst/>
                        </a:rPr>
                        <a:t>csökkenő adó </a:t>
                      </a:r>
                      <a:r>
                        <a:rPr lang="hu-HU" sz="1100" u="none" strike="noStrike" dirty="0">
                          <a:effectLst/>
                        </a:rPr>
                        <a:t>és </a:t>
                      </a:r>
                      <a:r>
                        <a:rPr lang="hu-HU" sz="1100" u="none" strike="noStrike" dirty="0" err="1">
                          <a:effectLst/>
                        </a:rPr>
                        <a:t>Eho</a:t>
                      </a:r>
                      <a:r>
                        <a:rPr lang="hu-HU" sz="1100" u="none" strike="noStrike" dirty="0">
                          <a:effectLst/>
                        </a:rPr>
                        <a:t> </a:t>
                      </a:r>
                      <a:r>
                        <a:rPr lang="hu-HU" sz="1100" u="none" strike="noStrike" dirty="0" smtClean="0">
                          <a:effectLst/>
                        </a:rPr>
                        <a:t> tartalom a tőkére, </a:t>
                      </a:r>
                      <a:r>
                        <a:rPr lang="hu-HU" sz="1100" u="none" strike="noStrike" dirty="0">
                          <a:effectLst/>
                        </a:rPr>
                        <a:t>adómentes hozam)</a:t>
                      </a:r>
                      <a:endParaRPr lang="hu-HU" sz="1100" b="0" i="0" u="none" strike="noStrike" dirty="0">
                        <a:solidFill>
                          <a:srgbClr val="000000"/>
                        </a:solidFill>
                        <a:effectLst/>
                        <a:latin typeface="Gill Sans MT" panose="020B0502020104020203" pitchFamily="34" charset="-18"/>
                      </a:endParaRPr>
                    </a:p>
                  </a:txBody>
                  <a:tcPr marL="9130" marR="9130" marT="9130" marB="0" anchor="ctr"/>
                </a:tc>
                <a:tc>
                  <a:txBody>
                    <a:bodyPr/>
                    <a:lstStyle/>
                    <a:p>
                      <a:pPr algn="l" fontAlgn="ctr"/>
                      <a:r>
                        <a:rPr lang="hu-HU" sz="1100" u="none" strike="noStrike" dirty="0">
                          <a:effectLst/>
                        </a:rPr>
                        <a:t>3 év után pénzkivonás lehetséges (adó és </a:t>
                      </a:r>
                      <a:r>
                        <a:rPr lang="hu-HU" sz="1100" u="none" strike="noStrike" dirty="0" err="1">
                          <a:effectLst/>
                        </a:rPr>
                        <a:t>eho</a:t>
                      </a:r>
                      <a:r>
                        <a:rPr lang="hu-HU" sz="1100" u="none" strike="noStrike" dirty="0">
                          <a:effectLst/>
                        </a:rPr>
                        <a:t> köteles), de bónuszrendszerek esetében rontja a </a:t>
                      </a:r>
                      <a:r>
                        <a:rPr lang="hu-HU" sz="1100" u="none" strike="noStrike" dirty="0" smtClean="0">
                          <a:effectLst/>
                        </a:rPr>
                        <a:t>bónuszvisszaírás</a:t>
                      </a:r>
                      <a:r>
                        <a:rPr lang="hu-HU" sz="1100" u="none" strike="noStrike" baseline="0" dirty="0" smtClean="0">
                          <a:effectLst/>
                        </a:rPr>
                        <a:t>t</a:t>
                      </a:r>
                      <a:endParaRPr lang="hu-HU" sz="1100" b="0" i="0" u="none" strike="noStrike" dirty="0">
                        <a:solidFill>
                          <a:srgbClr val="000000"/>
                        </a:solidFill>
                        <a:effectLst/>
                        <a:latin typeface="Gill Sans MT" panose="020B0502020104020203" pitchFamily="34" charset="-18"/>
                      </a:endParaRPr>
                    </a:p>
                  </a:txBody>
                  <a:tcPr marL="9130" marR="9130" marT="9130" marB="0" anchor="ctr"/>
                </a:tc>
              </a:tr>
            </a:tbl>
          </a:graphicData>
        </a:graphic>
      </p:graphicFrame>
      <p:sp>
        <p:nvSpPr>
          <p:cNvPr id="9" name="Felhő 8"/>
          <p:cNvSpPr/>
          <p:nvPr/>
        </p:nvSpPr>
        <p:spPr>
          <a:xfrm>
            <a:off x="1691680" y="5157192"/>
            <a:ext cx="5035962" cy="165618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u-HU" b="1" dirty="0" smtClean="0">
                <a:solidFill>
                  <a:srgbClr val="FF0000"/>
                </a:solidFill>
              </a:rPr>
              <a:t>Nyugdíjpénztár, mert:</a:t>
            </a:r>
          </a:p>
          <a:p>
            <a:pPr marL="285750" indent="-285750">
              <a:buFont typeface="Wingdings" panose="05000000000000000000" pitchFamily="2" charset="2"/>
              <a:buChar char="Ø"/>
            </a:pPr>
            <a:r>
              <a:rPr lang="hu-HU" dirty="0" smtClean="0">
                <a:solidFill>
                  <a:srgbClr val="FF0000"/>
                </a:solidFill>
              </a:rPr>
              <a:t>Olcsóbb</a:t>
            </a:r>
          </a:p>
          <a:p>
            <a:pPr marL="285750" indent="-285750">
              <a:buFont typeface="Wingdings" panose="05000000000000000000" pitchFamily="2" charset="2"/>
              <a:buChar char="Ø"/>
            </a:pPr>
            <a:r>
              <a:rPr lang="hu-HU" dirty="0" smtClean="0">
                <a:solidFill>
                  <a:srgbClr val="FF0000"/>
                </a:solidFill>
              </a:rPr>
              <a:t>Rugalmasabb</a:t>
            </a:r>
          </a:p>
          <a:p>
            <a:pPr marL="285750" indent="-285750">
              <a:buFont typeface="Wingdings" panose="05000000000000000000" pitchFamily="2" charset="2"/>
              <a:buChar char="Ø"/>
            </a:pPr>
            <a:r>
              <a:rPr lang="hu-HU" dirty="0" smtClean="0">
                <a:solidFill>
                  <a:srgbClr val="FF0000"/>
                </a:solidFill>
              </a:rPr>
              <a:t>Biztonságosabb</a:t>
            </a:r>
            <a:endParaRPr lang="hu-HU" dirty="0">
              <a:solidFill>
                <a:srgbClr val="FF0000"/>
              </a:solidFill>
            </a:endParaRPr>
          </a:p>
        </p:txBody>
      </p:sp>
      <p:sp>
        <p:nvSpPr>
          <p:cNvPr id="10" name="Szövegdoboz 9"/>
          <p:cNvSpPr txBox="1"/>
          <p:nvPr/>
        </p:nvSpPr>
        <p:spPr>
          <a:xfrm>
            <a:off x="251520" y="5157192"/>
            <a:ext cx="872355" cy="246221"/>
          </a:xfrm>
          <a:prstGeom prst="rect">
            <a:avLst/>
          </a:prstGeom>
          <a:noFill/>
        </p:spPr>
        <p:txBody>
          <a:bodyPr wrap="none" rtlCol="0">
            <a:spAutoFit/>
          </a:bodyPr>
          <a:lstStyle/>
          <a:p>
            <a:pPr algn="ctr" defTabSz="457200" fontAlgn="base">
              <a:spcBef>
                <a:spcPct val="0"/>
              </a:spcBef>
              <a:spcAft>
                <a:spcPct val="0"/>
              </a:spcAft>
            </a:pPr>
            <a:r>
              <a:rPr lang="hu-HU" sz="1000" dirty="0" smtClean="0">
                <a:latin typeface="Arial" pitchFamily="34" charset="0"/>
              </a:rPr>
              <a:t>* MNB adat</a:t>
            </a:r>
            <a:r>
              <a:rPr lang="hu-HU" sz="1000" dirty="0" smtClean="0">
                <a:solidFill>
                  <a:srgbClr val="767D15"/>
                </a:solidFill>
                <a:latin typeface="Arial" pitchFamily="34" charset="0"/>
              </a:rPr>
              <a:t>.</a:t>
            </a:r>
            <a:endParaRPr lang="hu-HU" sz="1000" dirty="0">
              <a:solidFill>
                <a:srgbClr val="767D15"/>
              </a:solidFill>
              <a:latin typeface="Arial" pitchFamily="34" charset="0"/>
            </a:endParaRPr>
          </a:p>
        </p:txBody>
      </p:sp>
      <p:sp>
        <p:nvSpPr>
          <p:cNvPr id="8" name="Felhő 7"/>
          <p:cNvSpPr/>
          <p:nvPr/>
        </p:nvSpPr>
        <p:spPr>
          <a:xfrm>
            <a:off x="4716016" y="5403413"/>
            <a:ext cx="4320480" cy="1265947"/>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lvl="1"/>
            <a:r>
              <a:rPr lang="hu-HU" b="1" dirty="0" smtClean="0">
                <a:solidFill>
                  <a:srgbClr val="FF0000"/>
                </a:solidFill>
              </a:rPr>
              <a:t>…és a hozam márpedig  kamatozik </a:t>
            </a:r>
            <a:r>
              <a:rPr lang="hu-HU" b="1" dirty="0" smtClean="0">
                <a:solidFill>
                  <a:srgbClr val="FF0000"/>
                </a:solidFill>
                <a:sym typeface="Wingdings" panose="05000000000000000000" pitchFamily="2" charset="2"/>
              </a:rPr>
              <a:t>!</a:t>
            </a:r>
            <a:endParaRPr lang="hu-HU" b="1" dirty="0">
              <a:solidFill>
                <a:srgbClr val="FF0000"/>
              </a:solidFill>
            </a:endParaRPr>
          </a:p>
        </p:txBody>
      </p:sp>
    </p:spTree>
    <p:extLst>
      <p:ext uri="{BB962C8B-B14F-4D97-AF65-F5344CB8AC3E}">
        <p14:creationId xmlns:p14="http://schemas.microsoft.com/office/powerpoint/2010/main" val="3924687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315936" y="260647"/>
            <a:ext cx="7211906" cy="792088"/>
            <a:chOff x="-84230" y="-1"/>
            <a:chExt cx="7211906" cy="792088"/>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84230" y="-1"/>
              <a:ext cx="651212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spcAft>
                  <a:spcPts val="0"/>
                </a:spcAft>
              </a:pPr>
              <a:r>
                <a:rPr lang="hu-HU" sz="2300" dirty="0" smtClean="0">
                  <a:latin typeface="Gill Sans MT" pitchFamily="34" charset="-18"/>
                </a:rPr>
                <a:t>Befizetést ösztönző, megtakarítást növelő akció! </a:t>
              </a:r>
              <a:endParaRPr lang="hu-HU" sz="2300" dirty="0">
                <a:latin typeface="Gill Sans MT" pitchFamily="34" charset="-18"/>
              </a:endParaRPr>
            </a:p>
          </p:txBody>
        </p:sp>
      </p:grpSp>
      <p:sp>
        <p:nvSpPr>
          <p:cNvPr id="9" name="Rectangle 804"/>
          <p:cNvSpPr>
            <a:spLocks noChangeArrowheads="1"/>
          </p:cNvSpPr>
          <p:nvPr/>
        </p:nvSpPr>
        <p:spPr bwMode="auto">
          <a:xfrm>
            <a:off x="609074" y="1700808"/>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chemeClr val="accent3">
                  <a:lumMod val="75000"/>
                </a:schemeClr>
              </a:solidFill>
            </a:endParaRPr>
          </a:p>
          <a:p>
            <a:pPr lvl="1" algn="just"/>
            <a:endParaRPr lang="hu-HU" dirty="0">
              <a:solidFill>
                <a:schemeClr val="accent3">
                  <a:lumMod val="75000"/>
                </a:schemeClr>
              </a:solidFill>
            </a:endParaRPr>
          </a:p>
        </p:txBody>
      </p:sp>
      <p:sp>
        <p:nvSpPr>
          <p:cNvPr id="10" name="Rectangle 804"/>
          <p:cNvSpPr>
            <a:spLocks noChangeArrowheads="1"/>
          </p:cNvSpPr>
          <p:nvPr/>
        </p:nvSpPr>
        <p:spPr bwMode="auto">
          <a:xfrm>
            <a:off x="-108520" y="1484784"/>
            <a:ext cx="8854498" cy="4352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r>
              <a:rPr lang="hu-HU" b="1" dirty="0">
                <a:solidFill>
                  <a:srgbClr val="FF0000"/>
                </a:solidFill>
              </a:rPr>
              <a:t>A játék időtartama</a:t>
            </a:r>
          </a:p>
          <a:p>
            <a:pPr lvl="1" algn="just">
              <a:lnSpc>
                <a:spcPct val="120000"/>
              </a:lnSpc>
            </a:pPr>
            <a:r>
              <a:rPr lang="hu-HU" b="1" dirty="0">
                <a:solidFill>
                  <a:srgbClr val="FF0000"/>
                </a:solidFill>
              </a:rPr>
              <a:t>2015. november </a:t>
            </a:r>
            <a:r>
              <a:rPr lang="hu-HU" b="1" dirty="0" smtClean="0">
                <a:solidFill>
                  <a:srgbClr val="FF0000"/>
                </a:solidFill>
              </a:rPr>
              <a:t>6. - </a:t>
            </a:r>
            <a:r>
              <a:rPr lang="hu-HU" b="1" dirty="0">
                <a:solidFill>
                  <a:srgbClr val="FF0000"/>
                </a:solidFill>
              </a:rPr>
              <a:t>2015. december 31. </a:t>
            </a:r>
          </a:p>
          <a:p>
            <a:pPr lvl="1" algn="just">
              <a:lnSpc>
                <a:spcPct val="120000"/>
              </a:lnSpc>
              <a:spcBef>
                <a:spcPts val="1200"/>
              </a:spcBef>
            </a:pPr>
            <a:r>
              <a:rPr lang="hu-HU" dirty="0" smtClean="0">
                <a:solidFill>
                  <a:srgbClr val="555F19"/>
                </a:solidFill>
              </a:rPr>
              <a:t>A </a:t>
            </a:r>
            <a:r>
              <a:rPr lang="hu-HU" dirty="0">
                <a:solidFill>
                  <a:srgbClr val="555F19"/>
                </a:solidFill>
              </a:rPr>
              <a:t>részvétel feltétele, hogy a pénztártag 2015. január 1-jétől 2015. december 31-éig tartó időszakban teljesített egyéni tagdíjbefizetésének összege elérje a 750 ezer forintot. </a:t>
            </a:r>
            <a:endParaRPr lang="hu-HU" dirty="0" smtClean="0">
              <a:solidFill>
                <a:srgbClr val="555F19"/>
              </a:solidFill>
            </a:endParaRPr>
          </a:p>
          <a:p>
            <a:pPr lvl="1" algn="just">
              <a:lnSpc>
                <a:spcPct val="120000"/>
              </a:lnSpc>
            </a:pPr>
            <a:r>
              <a:rPr lang="hu-HU" dirty="0" smtClean="0">
                <a:solidFill>
                  <a:srgbClr val="555F19"/>
                </a:solidFill>
              </a:rPr>
              <a:t>Befizetésnek </a:t>
            </a:r>
            <a:r>
              <a:rPr lang="hu-HU" dirty="0">
                <a:solidFill>
                  <a:srgbClr val="555F19"/>
                </a:solidFill>
              </a:rPr>
              <a:t>a Pénztár </a:t>
            </a:r>
            <a:r>
              <a:rPr lang="hu-HU" dirty="0" err="1">
                <a:solidFill>
                  <a:srgbClr val="555F19"/>
                </a:solidFill>
              </a:rPr>
              <a:t>tagdíjbefizetési</a:t>
            </a:r>
            <a:r>
              <a:rPr lang="hu-HU" dirty="0">
                <a:solidFill>
                  <a:srgbClr val="555F19"/>
                </a:solidFill>
              </a:rPr>
              <a:t> számláján történő banki jóváírás napja számít. (A befizetésbe nem számít bele a munkáltatói </a:t>
            </a:r>
            <a:r>
              <a:rPr lang="hu-HU" dirty="0" err="1">
                <a:solidFill>
                  <a:srgbClr val="555F19"/>
                </a:solidFill>
              </a:rPr>
              <a:t>tagdíjhozzájárulás</a:t>
            </a:r>
            <a:r>
              <a:rPr lang="hu-HU" dirty="0">
                <a:solidFill>
                  <a:srgbClr val="555F19"/>
                </a:solidFill>
              </a:rPr>
              <a:t> és az adomány összege.)</a:t>
            </a:r>
          </a:p>
          <a:p>
            <a:pPr lvl="1" algn="just">
              <a:lnSpc>
                <a:spcPct val="120000"/>
              </a:lnSpc>
              <a:spcBef>
                <a:spcPts val="1200"/>
              </a:spcBef>
              <a:spcAft>
                <a:spcPts val="1200"/>
              </a:spcAft>
            </a:pPr>
            <a:r>
              <a:rPr lang="hu-HU" b="1" dirty="0" smtClean="0">
                <a:solidFill>
                  <a:srgbClr val="FF0000"/>
                </a:solidFill>
              </a:rPr>
              <a:t>Ajándéksorsolás!</a:t>
            </a:r>
          </a:p>
          <a:p>
            <a:pPr lvl="1" algn="just">
              <a:lnSpc>
                <a:spcPct val="120000"/>
              </a:lnSpc>
            </a:pPr>
            <a:r>
              <a:rPr lang="hu-HU" dirty="0" smtClean="0">
                <a:solidFill>
                  <a:srgbClr val="555F19"/>
                </a:solidFill>
              </a:rPr>
              <a:t>- 1 db 75 ezer forint értékű wellness szálloda utalványt (fődíj), továbbá</a:t>
            </a:r>
          </a:p>
          <a:p>
            <a:pPr lvl="1" algn="just">
              <a:lnSpc>
                <a:spcPct val="120000"/>
              </a:lnSpc>
            </a:pPr>
            <a:r>
              <a:rPr lang="hu-HU" dirty="0" smtClean="0">
                <a:solidFill>
                  <a:srgbClr val="555F19"/>
                </a:solidFill>
              </a:rPr>
              <a:t>- 1 </a:t>
            </a:r>
            <a:r>
              <a:rPr lang="hu-HU" dirty="0">
                <a:solidFill>
                  <a:srgbClr val="555F19"/>
                </a:solidFill>
              </a:rPr>
              <a:t>db 50 ezer forint értékű wellness szálloda utalványt, továbbá</a:t>
            </a:r>
          </a:p>
          <a:p>
            <a:pPr lvl="1" algn="just">
              <a:lnSpc>
                <a:spcPct val="120000"/>
              </a:lnSpc>
            </a:pPr>
            <a:r>
              <a:rPr lang="hu-HU" dirty="0" smtClean="0">
                <a:solidFill>
                  <a:srgbClr val="555F19"/>
                </a:solidFill>
              </a:rPr>
              <a:t>- 10 </a:t>
            </a:r>
            <a:r>
              <a:rPr lang="hu-HU" dirty="0">
                <a:solidFill>
                  <a:srgbClr val="555F19"/>
                </a:solidFill>
              </a:rPr>
              <a:t>db 5 e Ft értékű könyvutalványt sorsol ki.</a:t>
            </a:r>
          </a:p>
          <a:p>
            <a:pPr lvl="1" algn="just">
              <a:lnSpc>
                <a:spcPct val="120000"/>
              </a:lnSpc>
            </a:pPr>
            <a:endParaRPr lang="hu-HU" dirty="0" smtClean="0">
              <a:solidFill>
                <a:srgbClr val="555F19"/>
              </a:solidFill>
            </a:endParaRPr>
          </a:p>
          <a:p>
            <a:pPr lvl="1" algn="just">
              <a:lnSpc>
                <a:spcPct val="120000"/>
              </a:lnSpc>
            </a:pPr>
            <a:r>
              <a:rPr lang="hu-HU" dirty="0" smtClean="0">
                <a:solidFill>
                  <a:srgbClr val="555F19"/>
                </a:solidFill>
              </a:rPr>
              <a:t>A </a:t>
            </a:r>
            <a:r>
              <a:rPr lang="hu-HU" dirty="0">
                <a:solidFill>
                  <a:srgbClr val="555F19"/>
                </a:solidFill>
              </a:rPr>
              <a:t>sorsolás időpontja: 2016. február 11. 10:00 </a:t>
            </a:r>
            <a:r>
              <a:rPr lang="hu-HU" dirty="0" smtClean="0">
                <a:solidFill>
                  <a:srgbClr val="555F19"/>
                </a:solidFill>
              </a:rPr>
              <a:t>óra.</a:t>
            </a:r>
            <a:endParaRPr lang="hu-HU" dirty="0">
              <a:solidFill>
                <a:srgbClr val="555F19"/>
              </a:solidFill>
            </a:endParaRPr>
          </a:p>
          <a:p>
            <a:pPr lvl="1" algn="just"/>
            <a:endParaRPr lang="hu-HU" sz="1200" dirty="0" smtClean="0">
              <a:solidFill>
                <a:schemeClr val="accent3">
                  <a:lumMod val="75000"/>
                </a:schemeClr>
              </a:solidFill>
            </a:endParaRPr>
          </a:p>
          <a:p>
            <a:pPr lvl="1" algn="just"/>
            <a:endParaRPr lang="hu-HU" sz="1200" dirty="0">
              <a:solidFill>
                <a:schemeClr val="accent3">
                  <a:lumMod val="75000"/>
                </a:schemeClr>
              </a:solidFill>
            </a:endParaRPr>
          </a:p>
        </p:txBody>
      </p:sp>
    </p:spTree>
    <p:extLst>
      <p:ext uri="{BB962C8B-B14F-4D97-AF65-F5344CB8AC3E}">
        <p14:creationId xmlns:p14="http://schemas.microsoft.com/office/powerpoint/2010/main" val="3899433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219506" y="0"/>
              <a:ext cx="651212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smtClean="0">
                  <a:latin typeface="Gill Sans MT" pitchFamily="34" charset="-18"/>
                </a:rPr>
                <a:t>Az Önsegélyező Pénztár</a:t>
              </a:r>
              <a:endParaRPr lang="hu-HU" sz="2400" kern="1200" dirty="0">
                <a:latin typeface="Gill Sans MT" pitchFamily="34" charset="-18"/>
              </a:endParaRPr>
            </a:p>
          </p:txBody>
        </p:sp>
      </p:grpSp>
      <p:sp>
        <p:nvSpPr>
          <p:cNvPr id="9" name="Rectangle 804"/>
          <p:cNvSpPr>
            <a:spLocks noChangeArrowheads="1"/>
          </p:cNvSpPr>
          <p:nvPr/>
        </p:nvSpPr>
        <p:spPr bwMode="auto">
          <a:xfrm>
            <a:off x="609074" y="1700808"/>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chemeClr val="accent3">
                  <a:lumMod val="75000"/>
                </a:schemeClr>
              </a:solidFill>
            </a:endParaRPr>
          </a:p>
          <a:p>
            <a:pPr lvl="1" algn="just"/>
            <a:endParaRPr lang="hu-HU" dirty="0">
              <a:solidFill>
                <a:schemeClr val="accent3">
                  <a:lumMod val="75000"/>
                </a:schemeClr>
              </a:solidFill>
            </a:endParaRPr>
          </a:p>
        </p:txBody>
      </p:sp>
      <p:graphicFrame>
        <p:nvGraphicFramePr>
          <p:cNvPr id="2" name="Táblázat 1"/>
          <p:cNvGraphicFramePr>
            <a:graphicFrameLocks noGrp="1"/>
          </p:cNvGraphicFramePr>
          <p:nvPr>
            <p:extLst/>
          </p:nvPr>
        </p:nvGraphicFramePr>
        <p:xfrm>
          <a:off x="3491880" y="5559711"/>
          <a:ext cx="5400094" cy="725805"/>
        </p:xfrm>
        <a:graphic>
          <a:graphicData uri="http://schemas.openxmlformats.org/drawingml/2006/table">
            <a:tbl>
              <a:tblPr>
                <a:tableStyleId>{69C7853C-536D-4A76-A0AE-DD22124D55A5}</a:tableStyleId>
              </a:tblPr>
              <a:tblGrid>
                <a:gridCol w="2286000"/>
                <a:gridCol w="1117600"/>
                <a:gridCol w="916374"/>
                <a:gridCol w="1080120"/>
              </a:tblGrid>
              <a:tr h="320702">
                <a:tc>
                  <a:txBody>
                    <a:bodyPr/>
                    <a:lstStyle/>
                    <a:p>
                      <a:pPr algn="ctr" fontAlgn="ctr"/>
                      <a:r>
                        <a:rPr lang="hu-HU" sz="1100" b="1" u="none" strike="noStrike" dirty="0">
                          <a:effectLst/>
                        </a:rPr>
                        <a:t>Éves halmozott sáv</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hu-HU" sz="1100" b="1" u="none" strike="noStrike" dirty="0">
                          <a:effectLst/>
                        </a:rPr>
                        <a:t>Fedezeti alap (egyéni számla)</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hu-HU" sz="1100" b="1" u="none" strike="noStrike" dirty="0">
                          <a:effectLst/>
                        </a:rPr>
                        <a:t>Működési alap</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hu-HU" sz="1100" b="1" u="none" strike="noStrike" dirty="0">
                          <a:effectLst/>
                        </a:rPr>
                        <a:t>Likviditási alap</a:t>
                      </a:r>
                      <a:endParaRPr lang="hu-HU" sz="1100" b="1" i="0" u="none" strike="noStrike" dirty="0">
                        <a:solidFill>
                          <a:srgbClr val="000000"/>
                        </a:solidFill>
                        <a:effectLst/>
                        <a:latin typeface="Calibri" panose="020F0502020204030204" pitchFamily="34" charset="0"/>
                      </a:endParaRPr>
                    </a:p>
                  </a:txBody>
                  <a:tcPr marL="9525" marR="9525" marT="9525" marB="0" anchor="ctr"/>
                </a:tc>
              </a:tr>
              <a:tr h="190500">
                <a:tc>
                  <a:txBody>
                    <a:bodyPr/>
                    <a:lstStyle/>
                    <a:p>
                      <a:pPr algn="l" fontAlgn="b"/>
                      <a:r>
                        <a:rPr lang="da-DK" sz="1100" u="none" strike="noStrike">
                          <a:effectLst/>
                        </a:rPr>
                        <a:t>1. éves 48.000 Ft-ig terjedő tagdíjrész</a:t>
                      </a:r>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u-HU" sz="1100" u="none" strike="noStrike" dirty="0">
                          <a:effectLst/>
                        </a:rPr>
                        <a:t>91%</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1100" u="none" strike="noStrike" dirty="0">
                          <a:effectLst/>
                        </a:rPr>
                        <a:t>9%</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1100" u="none" strike="noStrike">
                          <a:effectLst/>
                        </a:rPr>
                        <a:t>0,1%</a:t>
                      </a:r>
                      <a:endParaRPr lang="hu-HU"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hu-HU" sz="1100" u="none" strike="noStrike">
                          <a:effectLst/>
                        </a:rPr>
                        <a:t>2. éves 48.000 Ft feletti tagdíjrész:</a:t>
                      </a:r>
                      <a:endParaRPr lang="hu-H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u-HU" sz="1100" u="none" strike="noStrike">
                          <a:effectLst/>
                        </a:rPr>
                        <a:t>97%</a:t>
                      </a:r>
                      <a:endParaRPr lang="hu-H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u-HU" sz="1100" u="none" strike="noStrike" dirty="0">
                          <a:effectLst/>
                        </a:rPr>
                        <a:t>3%</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u-HU" sz="1100" u="none" strike="noStrike" dirty="0">
                          <a:effectLst/>
                        </a:rPr>
                        <a:t>0%</a:t>
                      </a:r>
                      <a:endParaRPr lang="hu-HU"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Téglalap 2"/>
          <p:cNvSpPr/>
          <p:nvPr/>
        </p:nvSpPr>
        <p:spPr>
          <a:xfrm>
            <a:off x="631756" y="1412776"/>
            <a:ext cx="8211398" cy="3939540"/>
          </a:xfrm>
          <a:prstGeom prst="rect">
            <a:avLst/>
          </a:prstGeom>
        </p:spPr>
        <p:txBody>
          <a:bodyPr wrap="square">
            <a:spAutoFit/>
          </a:bodyPr>
          <a:lstStyle/>
          <a:p>
            <a:pPr lvl="0" algn="just">
              <a:spcBef>
                <a:spcPts val="600"/>
              </a:spcBef>
              <a:spcAft>
                <a:spcPts val="0"/>
              </a:spcAft>
              <a:tabLst>
                <a:tab pos="228600" algn="l"/>
                <a:tab pos="685800" algn="l"/>
              </a:tabLst>
            </a:pPr>
            <a:r>
              <a:rPr lang="hu-HU" sz="1200" b="1" dirty="0">
                <a:solidFill>
                  <a:schemeClr val="accent3">
                    <a:lumMod val="75000"/>
                  </a:schemeClr>
                </a:solidFill>
                <a:ea typeface="Times New Roman" panose="02020603050405020304" pitchFamily="18" charset="0"/>
              </a:rPr>
              <a:t>A Pénztár szolgáltatásai:</a:t>
            </a:r>
            <a:endParaRPr lang="hu-HU" sz="1200" b="1" dirty="0">
              <a:solidFill>
                <a:schemeClr val="accent3">
                  <a:lumMod val="75000"/>
                </a:schemeClr>
              </a:solidFill>
              <a:ea typeface="Times New Roman" panose="02020603050405020304" pitchFamily="18"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tabLst>
                <a:tab pos="457200" algn="l"/>
              </a:tabLst>
            </a:pPr>
            <a:r>
              <a:rPr lang="hu-HU" sz="1200" dirty="0">
                <a:solidFill>
                  <a:schemeClr val="accent3">
                    <a:lumMod val="75000"/>
                  </a:schemeClr>
                </a:solidFill>
                <a:ea typeface="Times New Roman" panose="02020603050405020304" pitchFamily="18" charset="0"/>
              </a:rPr>
              <a:t>Temetési szolgáltatás</a:t>
            </a:r>
          </a:p>
          <a:p>
            <a:pPr marL="342900" lvl="0" indent="-342900" algn="just">
              <a:spcBef>
                <a:spcPts val="600"/>
              </a:spcBef>
              <a:spcAft>
                <a:spcPts val="0"/>
              </a:spcAft>
              <a:buFont typeface="Symbol" panose="05050102010706020507" pitchFamily="18" charset="2"/>
              <a:buChar char=""/>
              <a:tabLst>
                <a:tab pos="457200" algn="l"/>
              </a:tabLst>
            </a:pPr>
            <a:r>
              <a:rPr lang="hu-HU" sz="1200" dirty="0">
                <a:solidFill>
                  <a:schemeClr val="accent3">
                    <a:lumMod val="75000"/>
                  </a:schemeClr>
                </a:solidFill>
                <a:ea typeface="Times New Roman" panose="02020603050405020304" pitchFamily="18" charset="0"/>
              </a:rPr>
              <a:t>Keresőképtelenek támogatás </a:t>
            </a:r>
          </a:p>
          <a:p>
            <a:pPr marL="342900" lvl="0" indent="-342900" algn="just">
              <a:spcBef>
                <a:spcPts val="600"/>
              </a:spcBef>
              <a:spcAft>
                <a:spcPts val="0"/>
              </a:spcAft>
              <a:buFont typeface="Symbol" panose="05050102010706020507" pitchFamily="18" charset="2"/>
              <a:buChar char=""/>
              <a:tabLst>
                <a:tab pos="457200" algn="l"/>
              </a:tabLst>
            </a:pPr>
            <a:r>
              <a:rPr lang="hu-HU" sz="1200" dirty="0">
                <a:solidFill>
                  <a:schemeClr val="accent3">
                    <a:lumMod val="75000"/>
                  </a:schemeClr>
                </a:solidFill>
                <a:ea typeface="Times New Roman" panose="02020603050405020304" pitchFamily="18" charset="0"/>
              </a:rPr>
              <a:t>Gyógyszer és gyógyászati segédeszközök árának támogatása</a:t>
            </a:r>
          </a:p>
          <a:p>
            <a:pPr marL="342900" lvl="0" indent="-342900" algn="just">
              <a:spcBef>
                <a:spcPts val="600"/>
              </a:spcBef>
              <a:spcAft>
                <a:spcPts val="0"/>
              </a:spcAft>
              <a:buFont typeface="Symbol" panose="05050102010706020507" pitchFamily="18" charset="2"/>
              <a:buChar char=""/>
              <a:tabLst>
                <a:tab pos="457200" algn="l"/>
              </a:tabLst>
            </a:pPr>
            <a:r>
              <a:rPr lang="hu-HU" sz="1200" dirty="0">
                <a:solidFill>
                  <a:schemeClr val="accent3">
                    <a:lumMod val="75000"/>
                  </a:schemeClr>
                </a:solidFill>
                <a:ea typeface="Times New Roman" panose="02020603050405020304" pitchFamily="18" charset="0"/>
              </a:rPr>
              <a:t>Vakok és gyengén látók támogatása</a:t>
            </a:r>
          </a:p>
          <a:p>
            <a:pPr marL="342900" lvl="0" indent="-342900" algn="just">
              <a:spcBef>
                <a:spcPts val="600"/>
              </a:spcBef>
              <a:spcAft>
                <a:spcPts val="0"/>
              </a:spcAft>
              <a:buFont typeface="Symbol" panose="05050102010706020507" pitchFamily="18" charset="2"/>
              <a:buChar char=""/>
              <a:tabLst>
                <a:tab pos="457200" algn="l"/>
              </a:tabLst>
            </a:pPr>
            <a:r>
              <a:rPr lang="hu-HU" sz="1200" dirty="0">
                <a:solidFill>
                  <a:schemeClr val="accent3">
                    <a:lumMod val="75000"/>
                  </a:schemeClr>
                </a:solidFill>
                <a:ea typeface="Times New Roman" panose="02020603050405020304" pitchFamily="18" charset="0"/>
              </a:rPr>
              <a:t>Mozgáskorlátozottak támogatása</a:t>
            </a:r>
          </a:p>
          <a:p>
            <a:pPr marL="342900" lvl="0" indent="-342900" algn="just">
              <a:spcBef>
                <a:spcPts val="600"/>
              </a:spcBef>
              <a:spcAft>
                <a:spcPts val="0"/>
              </a:spcAft>
              <a:buFont typeface="Symbol" panose="05050102010706020507" pitchFamily="18" charset="2"/>
              <a:buChar char=""/>
              <a:tabLst>
                <a:tab pos="457200" algn="l"/>
              </a:tabLst>
            </a:pPr>
            <a:r>
              <a:rPr lang="hu-HU" sz="1200" dirty="0">
                <a:solidFill>
                  <a:schemeClr val="accent3">
                    <a:lumMod val="75000"/>
                  </a:schemeClr>
                </a:solidFill>
                <a:ea typeface="Times New Roman" panose="02020603050405020304" pitchFamily="18" charset="0"/>
              </a:rPr>
              <a:t>Járadékok kiegészítése</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Gyermekszületéshez kapcsolódó ellátások támogatása I </a:t>
            </a:r>
            <a:r>
              <a:rPr lang="hu-HU" sz="1200" dirty="0" smtClean="0">
                <a:solidFill>
                  <a:schemeClr val="accent3">
                    <a:lumMod val="75000"/>
                  </a:schemeClr>
                </a:solidFill>
                <a:ea typeface="Times New Roman" panose="02020603050405020304" pitchFamily="18" charset="0"/>
              </a:rPr>
              <a:t>(CSED </a:t>
            </a:r>
            <a:r>
              <a:rPr lang="hu-HU" sz="1200" dirty="0">
                <a:solidFill>
                  <a:schemeClr val="accent3">
                    <a:lumMod val="75000"/>
                  </a:schemeClr>
                </a:solidFill>
                <a:ea typeface="Times New Roman" panose="02020603050405020304" pitchFamily="18" charset="0"/>
              </a:rPr>
              <a:t>GYED, GYES, GYET)</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Gyermekszületéshez kapcsolódó ellátások támogatása II</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Gyermekszületési-örökbefogadási támogatás</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Beiskolázási támogatás,</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Munkanélküliek támogatása</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Rokkantsági ellátás, rehabilitációs ellátás, ápolási díj kiegészítése</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Otthoni gondozás támogatása</a:t>
            </a:r>
          </a:p>
          <a:p>
            <a:pPr marL="342900" lvl="0" indent="-342900" algn="just">
              <a:spcBef>
                <a:spcPts val="600"/>
              </a:spcBef>
              <a:spcAft>
                <a:spcPts val="0"/>
              </a:spcAft>
              <a:buFont typeface="Symbol" panose="05050102010706020507" pitchFamily="18" charset="2"/>
              <a:buChar char=""/>
              <a:tabLst>
                <a:tab pos="457200" algn="l"/>
                <a:tab pos="685800" algn="l"/>
              </a:tabLst>
            </a:pPr>
            <a:r>
              <a:rPr lang="hu-HU" sz="1200" dirty="0">
                <a:solidFill>
                  <a:schemeClr val="accent3">
                    <a:lumMod val="75000"/>
                  </a:schemeClr>
                </a:solidFill>
                <a:ea typeface="Times New Roman" panose="02020603050405020304" pitchFamily="18" charset="0"/>
              </a:rPr>
              <a:t>Idősgondozás támogatása</a:t>
            </a:r>
            <a:endParaRPr lang="hu-HU" sz="1200" dirty="0">
              <a:solidFill>
                <a:schemeClr val="accent3">
                  <a:lumMod val="75000"/>
                </a:schemeClr>
              </a:solidFill>
              <a:effectLst/>
              <a:ea typeface="Times New Roman" panose="02020603050405020304" pitchFamily="18" charset="0"/>
            </a:endParaRPr>
          </a:p>
        </p:txBody>
      </p:sp>
      <p:sp>
        <p:nvSpPr>
          <p:cNvPr id="10" name="Szövegdoboz 9"/>
          <p:cNvSpPr txBox="1"/>
          <p:nvPr/>
        </p:nvSpPr>
        <p:spPr>
          <a:xfrm>
            <a:off x="-180528" y="5395547"/>
            <a:ext cx="3600399" cy="746358"/>
          </a:xfrm>
          <a:prstGeom prst="rect">
            <a:avLst/>
          </a:prstGeom>
          <a:noFill/>
        </p:spPr>
        <p:txBody>
          <a:bodyPr wrap="square" rtlCol="0">
            <a:spAutoFit/>
          </a:bodyPr>
          <a:lstStyle/>
          <a:p>
            <a:pPr>
              <a:spcBef>
                <a:spcPts val="300"/>
              </a:spcBef>
              <a:spcAft>
                <a:spcPts val="0"/>
              </a:spcAft>
            </a:pPr>
            <a:endParaRPr lang="hu-HU" sz="2000" dirty="0">
              <a:solidFill>
                <a:schemeClr val="accent3">
                  <a:lumMod val="75000"/>
                </a:schemeClr>
              </a:solidFill>
              <a:latin typeface="Times New Roman" panose="02020603050405020304" pitchFamily="18" charset="0"/>
              <a:ea typeface="Calibri" panose="020F0502020204030204" pitchFamily="34" charset="0"/>
            </a:endParaRPr>
          </a:p>
          <a:p>
            <a:pPr lvl="1">
              <a:spcBef>
                <a:spcPts val="300"/>
              </a:spcBef>
              <a:spcAft>
                <a:spcPts val="0"/>
              </a:spcAft>
            </a:pPr>
            <a:r>
              <a:rPr lang="hu-HU" sz="2000" b="1" dirty="0" smtClean="0">
                <a:solidFill>
                  <a:schemeClr val="accent3">
                    <a:lumMod val="75000"/>
                  </a:schemeClr>
                </a:solidFill>
                <a:ea typeface="Calibri" panose="020F0502020204030204" pitchFamily="34" charset="0"/>
                <a:cs typeface="Gill Sans MT" panose="020B0502020104020203" pitchFamily="34" charset="-18"/>
              </a:rPr>
              <a:t>Havi egységes tagdíj 2.100 Ft</a:t>
            </a:r>
            <a:endParaRPr lang="hu-HU" sz="2000" dirty="0">
              <a:solidFill>
                <a:schemeClr val="accent3">
                  <a:lumMod val="75000"/>
                </a:schemeClr>
              </a:solidFill>
              <a:ea typeface="Calibri" panose="020F0502020204030204" pitchFamily="34" charset="0"/>
              <a:cs typeface="Gill Sans MT" panose="020B0502020104020203" pitchFamily="34" charset="-18"/>
            </a:endParaRPr>
          </a:p>
        </p:txBody>
      </p:sp>
    </p:spTree>
    <p:extLst>
      <p:ext uri="{BB962C8B-B14F-4D97-AF65-F5344CB8AC3E}">
        <p14:creationId xmlns:p14="http://schemas.microsoft.com/office/powerpoint/2010/main" val="723771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219506" y="0"/>
              <a:ext cx="651212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400" dirty="0">
                  <a:latin typeface="Gill Sans MT" pitchFamily="34" charset="-18"/>
                </a:rPr>
                <a:t>A </a:t>
              </a:r>
              <a:r>
                <a:rPr lang="hu-HU" sz="2400" dirty="0" smtClean="0">
                  <a:latin typeface="Gill Sans MT" pitchFamily="34" charset="-18"/>
                </a:rPr>
                <a:t>Pannónia Egészségpénztár</a:t>
              </a:r>
              <a:endParaRPr lang="hu-HU" sz="2400" dirty="0">
                <a:latin typeface="Gill Sans MT" pitchFamily="34" charset="-18"/>
              </a:endParaRPr>
            </a:p>
          </p:txBody>
        </p:sp>
      </p:grpSp>
      <p:sp>
        <p:nvSpPr>
          <p:cNvPr id="9" name="Rectangle 804"/>
          <p:cNvSpPr>
            <a:spLocks noChangeArrowheads="1"/>
          </p:cNvSpPr>
          <p:nvPr/>
        </p:nvSpPr>
        <p:spPr bwMode="auto">
          <a:xfrm>
            <a:off x="609074" y="1700808"/>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chemeClr val="accent3">
                  <a:lumMod val="75000"/>
                </a:schemeClr>
              </a:solidFill>
            </a:endParaRPr>
          </a:p>
          <a:p>
            <a:pPr lvl="1" algn="just"/>
            <a:endParaRPr lang="hu-HU" dirty="0">
              <a:solidFill>
                <a:schemeClr val="accent3">
                  <a:lumMod val="75000"/>
                </a:schemeClr>
              </a:solidFill>
            </a:endParaRPr>
          </a:p>
        </p:txBody>
      </p:sp>
      <p:graphicFrame>
        <p:nvGraphicFramePr>
          <p:cNvPr id="2" name="Táblázat 1"/>
          <p:cNvGraphicFramePr>
            <a:graphicFrameLocks noGrp="1"/>
          </p:cNvGraphicFramePr>
          <p:nvPr>
            <p:extLst/>
          </p:nvPr>
        </p:nvGraphicFramePr>
        <p:xfrm>
          <a:off x="3560013" y="5229200"/>
          <a:ext cx="5473700" cy="1146280"/>
        </p:xfrm>
        <a:graphic>
          <a:graphicData uri="http://schemas.openxmlformats.org/drawingml/2006/table">
            <a:tbl>
              <a:tblPr>
                <a:tableStyleId>{69C7853C-536D-4A76-A0AE-DD22124D55A5}</a:tableStyleId>
              </a:tblPr>
              <a:tblGrid>
                <a:gridCol w="2122844"/>
                <a:gridCol w="1116952"/>
                <a:gridCol w="1116952"/>
                <a:gridCol w="1116952"/>
              </a:tblGrid>
              <a:tr h="361950">
                <a:tc>
                  <a:txBody>
                    <a:bodyPr/>
                    <a:lstStyle/>
                    <a:p>
                      <a:pPr algn="ctr" fontAlgn="ctr"/>
                      <a:r>
                        <a:rPr lang="hu-HU" sz="1100" b="1" u="none" strike="noStrike" dirty="0">
                          <a:effectLst/>
                        </a:rPr>
                        <a:t>Éves halmozott sáv</a:t>
                      </a:r>
                      <a:endParaRPr lang="hu-HU"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hu-HU" sz="1100" b="1" u="none" strike="noStrike">
                          <a:effectLst/>
                        </a:rPr>
                        <a:t>Fedezeti alap (egyéni számla)</a:t>
                      </a:r>
                      <a:endParaRPr lang="hu-HU"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u-HU" sz="1100" b="1" u="none" strike="noStrike">
                          <a:effectLst/>
                        </a:rPr>
                        <a:t>Működési alap</a:t>
                      </a:r>
                      <a:endParaRPr lang="hu-HU"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u-HU" sz="1100" b="1" u="none" strike="noStrike" dirty="0">
                          <a:effectLst/>
                        </a:rPr>
                        <a:t>Likviditási alap</a:t>
                      </a:r>
                      <a:endParaRPr lang="hu-HU" sz="1100" b="1" i="0" u="none" strike="noStrike" dirty="0">
                        <a:solidFill>
                          <a:srgbClr val="000000"/>
                        </a:solidFill>
                        <a:effectLst/>
                        <a:latin typeface="Calibri" panose="020F0502020204030204" pitchFamily="34" charset="0"/>
                      </a:endParaRPr>
                    </a:p>
                  </a:txBody>
                  <a:tcPr marL="9525" marR="9525" marT="9525" marB="0" anchor="ctr"/>
                </a:tc>
              </a:tr>
              <a:tr h="212830">
                <a:tc>
                  <a:txBody>
                    <a:bodyPr/>
                    <a:lstStyle/>
                    <a:p>
                      <a:pPr algn="l" fontAlgn="b"/>
                      <a:r>
                        <a:rPr lang="da-DK" sz="1100" u="none" strike="noStrike">
                          <a:effectLst/>
                        </a:rPr>
                        <a:t>1. évi 0-1.000 Ft befizetésig</a:t>
                      </a:r>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0%</a:t>
                      </a:r>
                      <a:endParaRPr lang="hu-H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99%</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1%</a:t>
                      </a:r>
                      <a:endParaRPr lang="hu-HU"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da-DK" sz="1100" u="none" strike="noStrike">
                          <a:effectLst/>
                        </a:rPr>
                        <a:t>2. évi 1.001-36.000 Ft befizetésig</a:t>
                      </a:r>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94%</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6%</a:t>
                      </a:r>
                      <a:endParaRPr lang="hu-H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0%</a:t>
                      </a:r>
                      <a:endParaRPr lang="hu-HU"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da-DK" sz="1100" u="none" strike="noStrike">
                          <a:effectLst/>
                        </a:rPr>
                        <a:t>3. évi 36.001-120.000 Ft befizetésig</a:t>
                      </a:r>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97%</a:t>
                      </a:r>
                      <a:endParaRPr lang="hu-H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3%</a:t>
                      </a:r>
                      <a:endParaRPr lang="hu-H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0%</a:t>
                      </a:r>
                      <a:endParaRPr lang="hu-HU"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nb-NO" sz="1100" u="none" strike="noStrike">
                          <a:effectLst/>
                        </a:rPr>
                        <a:t>4. évi 120.000 Ft feletti befizetés</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100%</a:t>
                      </a:r>
                      <a:endParaRPr lang="hu-H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a:effectLst/>
                        </a:rPr>
                        <a:t>0%</a:t>
                      </a:r>
                      <a:endParaRPr lang="hu-H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100" u="none" strike="noStrike" dirty="0">
                          <a:effectLst/>
                        </a:rPr>
                        <a:t>0%</a:t>
                      </a:r>
                      <a:endParaRPr lang="hu-HU"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Téglalap 2"/>
          <p:cNvSpPr/>
          <p:nvPr/>
        </p:nvSpPr>
        <p:spPr>
          <a:xfrm>
            <a:off x="179512" y="1268760"/>
            <a:ext cx="8479555" cy="3153171"/>
          </a:xfrm>
          <a:prstGeom prst="rect">
            <a:avLst/>
          </a:prstGeom>
        </p:spPr>
        <p:txBody>
          <a:bodyPr wrap="square">
            <a:spAutoFit/>
          </a:bodyPr>
          <a:lstStyle/>
          <a:p>
            <a:pPr lvl="0">
              <a:spcBef>
                <a:spcPts val="600"/>
              </a:spcBef>
              <a:spcAft>
                <a:spcPts val="0"/>
              </a:spcAft>
            </a:pPr>
            <a:r>
              <a:rPr lang="hu-HU" sz="1200" b="1" dirty="0">
                <a:solidFill>
                  <a:schemeClr val="accent3">
                    <a:lumMod val="75000"/>
                  </a:schemeClr>
                </a:solidFill>
                <a:ea typeface="Calibri" panose="020F0502020204030204" pitchFamily="34" charset="0"/>
                <a:cs typeface="Gill Sans MT" panose="020B0502020104020203" pitchFamily="34" charset="-18"/>
              </a:rPr>
              <a:t>A Pénztári szolgáltatások típusai: </a:t>
            </a:r>
            <a:endParaRPr lang="hu-HU" sz="1200" b="1" dirty="0">
              <a:solidFill>
                <a:schemeClr val="accent3">
                  <a:lumMod val="75000"/>
                </a:schemeClr>
              </a:solidFill>
              <a:latin typeface="Times New Roman" panose="02020603050405020304" pitchFamily="18" charset="0"/>
              <a:ea typeface="Calibri" panose="020F0502020204030204" pitchFamily="34" charset="0"/>
            </a:endParaRPr>
          </a:p>
          <a:p>
            <a:pPr marL="742950" lvl="1" indent="-285750">
              <a:spcBef>
                <a:spcPts val="600"/>
              </a:spcBef>
              <a:spcAft>
                <a:spcPts val="0"/>
              </a:spcAft>
              <a:buFont typeface="+mj-lt"/>
              <a:buAutoNum type="arabicPeriod"/>
            </a:pPr>
            <a:r>
              <a:rPr lang="hu-HU" sz="1200" b="1" u="sng" dirty="0">
                <a:solidFill>
                  <a:schemeClr val="accent3">
                    <a:lumMod val="75000"/>
                  </a:schemeClr>
                </a:solidFill>
                <a:ea typeface="Calibri" panose="020F0502020204030204" pitchFamily="34" charset="0"/>
                <a:cs typeface="Gill Sans MT" panose="020B0502020104020203" pitchFamily="34" charset="-18"/>
              </a:rPr>
              <a:t> Kiegészítő egészségbiztosítási </a:t>
            </a:r>
            <a:r>
              <a:rPr lang="hu-HU" sz="1200" b="1" u="sng" dirty="0" smtClean="0">
                <a:solidFill>
                  <a:schemeClr val="accent3">
                    <a:lumMod val="75000"/>
                  </a:schemeClr>
                </a:solidFill>
                <a:ea typeface="Calibri" panose="020F0502020204030204" pitchFamily="34" charset="0"/>
                <a:cs typeface="Gill Sans MT" panose="020B0502020104020203" pitchFamily="34" charset="-18"/>
              </a:rPr>
              <a:t>szolgáltatások</a:t>
            </a:r>
            <a:endParaRPr lang="hu-HU" sz="1200" b="1" u="sng"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a </a:t>
            </a:r>
            <a:r>
              <a:rPr lang="hu-HU" sz="1200" dirty="0">
                <a:solidFill>
                  <a:schemeClr val="accent3">
                    <a:lumMod val="75000"/>
                  </a:schemeClr>
                </a:solidFill>
                <a:ea typeface="Calibri" panose="020F0502020204030204" pitchFamily="34" charset="0"/>
                <a:cs typeface="Gill Sans MT" panose="020B0502020104020203" pitchFamily="34" charset="-18"/>
              </a:rPr>
              <a:t>társadalombiztosítási ellátás keretében igénybe vehető egészségügyi szolgáltatások kiegészítése, vagy helyettesítése;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a:solidFill>
                  <a:schemeClr val="accent3">
                    <a:lumMod val="75000"/>
                  </a:schemeClr>
                </a:solidFill>
                <a:ea typeface="Calibri" panose="020F0502020204030204" pitchFamily="34" charset="0"/>
                <a:cs typeface="Gill Sans MT" panose="020B0502020104020203" pitchFamily="34" charset="-18"/>
              </a:rPr>
              <a:t>pénzbeli kiegészítő egészségbiztosítási szolgáltatások, a pénztártag kieső jövedelemének pótlásaként;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a:solidFill>
                  <a:schemeClr val="accent3">
                    <a:lumMod val="75000"/>
                  </a:schemeClr>
                </a:solidFill>
                <a:ea typeface="Calibri" panose="020F0502020204030204" pitchFamily="34" charset="0"/>
                <a:cs typeface="Gill Sans MT" panose="020B0502020104020203" pitchFamily="34" charset="-18"/>
              </a:rPr>
              <a:t>szolgáltatást finanszírozó egészségbiztosítások (betegség biztosítások) díjának fizetése.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az </a:t>
            </a:r>
            <a:r>
              <a:rPr lang="hu-HU" sz="1200" dirty="0">
                <a:solidFill>
                  <a:schemeClr val="accent3">
                    <a:lumMod val="75000"/>
                  </a:schemeClr>
                </a:solidFill>
                <a:ea typeface="Calibri" panose="020F0502020204030204" pitchFamily="34" charset="0"/>
                <a:cs typeface="Gill Sans MT" panose="020B0502020104020203" pitchFamily="34" charset="-18"/>
              </a:rPr>
              <a:t>otthoni gondozás;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gyógytorna</a:t>
            </a:r>
            <a:r>
              <a:rPr lang="hu-HU" sz="1200" dirty="0">
                <a:solidFill>
                  <a:schemeClr val="accent3">
                    <a:lumMod val="75000"/>
                  </a:schemeClr>
                </a:solidFill>
                <a:ea typeface="Calibri" panose="020F0502020204030204" pitchFamily="34" charset="0"/>
                <a:cs typeface="Gill Sans MT" panose="020B0502020104020203" pitchFamily="34" charset="-18"/>
              </a:rPr>
              <a:t>, gyógymasszázs és fizioterápiás kezelés;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látássérült </a:t>
            </a:r>
            <a:r>
              <a:rPr lang="hu-HU" sz="1200" dirty="0">
                <a:solidFill>
                  <a:schemeClr val="accent3">
                    <a:lumMod val="75000"/>
                  </a:schemeClr>
                </a:solidFill>
                <a:ea typeface="Calibri" panose="020F0502020204030204" pitchFamily="34" charset="0"/>
                <a:cs typeface="Gill Sans MT" panose="020B0502020104020203" pitchFamily="34" charset="-18"/>
              </a:rPr>
              <a:t>személyek életvitelét elősegítő szolgáltatás,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életvitelt </a:t>
            </a:r>
            <a:r>
              <a:rPr lang="hu-HU" sz="1200" dirty="0">
                <a:solidFill>
                  <a:schemeClr val="accent3">
                    <a:lumMod val="75000"/>
                  </a:schemeClr>
                </a:solidFill>
                <a:ea typeface="Calibri" panose="020F0502020204030204" pitchFamily="34" charset="0"/>
                <a:cs typeface="Gill Sans MT" panose="020B0502020104020203" pitchFamily="34" charset="-18"/>
              </a:rPr>
              <a:t>elősegítő szolgáltatás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szenvedélybetegségről </a:t>
            </a:r>
            <a:r>
              <a:rPr lang="hu-HU" sz="1200" dirty="0">
                <a:solidFill>
                  <a:schemeClr val="accent3">
                    <a:lumMod val="75000"/>
                  </a:schemeClr>
                </a:solidFill>
                <a:ea typeface="Calibri" panose="020F0502020204030204" pitchFamily="34" charset="0"/>
                <a:cs typeface="Gill Sans MT" panose="020B0502020104020203" pitchFamily="34" charset="-18"/>
              </a:rPr>
              <a:t>való leszoktatásra irányuló kezelések támogatása,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a </a:t>
            </a:r>
            <a:r>
              <a:rPr lang="hu-HU" sz="1200" dirty="0">
                <a:solidFill>
                  <a:schemeClr val="accent3">
                    <a:lumMod val="75000"/>
                  </a:schemeClr>
                </a:solidFill>
                <a:ea typeface="Calibri" panose="020F0502020204030204" pitchFamily="34" charset="0"/>
                <a:cs typeface="Gill Sans MT" panose="020B0502020104020203" pitchFamily="34" charset="-18"/>
              </a:rPr>
              <a:t>gyógyszer és gyógyászati segédeszköz árának támogatása;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smtClean="0">
                <a:solidFill>
                  <a:schemeClr val="accent3">
                    <a:lumMod val="75000"/>
                  </a:schemeClr>
                </a:solidFill>
                <a:ea typeface="Calibri" panose="020F0502020204030204" pitchFamily="34" charset="0"/>
                <a:cs typeface="Gill Sans MT" panose="020B0502020104020203" pitchFamily="34" charset="-18"/>
              </a:rPr>
              <a:t>hátramaradottak </a:t>
            </a:r>
            <a:r>
              <a:rPr lang="hu-HU" sz="1200" dirty="0">
                <a:solidFill>
                  <a:schemeClr val="accent3">
                    <a:lumMod val="75000"/>
                  </a:schemeClr>
                </a:solidFill>
                <a:ea typeface="Calibri" panose="020F0502020204030204" pitchFamily="34" charset="0"/>
                <a:cs typeface="Gill Sans MT" panose="020B0502020104020203" pitchFamily="34" charset="-18"/>
              </a:rPr>
              <a:t>segélyezése: a pénztártag halála esetén;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marL="896938" lvl="2" indent="-266700">
              <a:lnSpc>
                <a:spcPct val="120000"/>
              </a:lnSpc>
              <a:spcBef>
                <a:spcPts val="0"/>
              </a:spcBef>
              <a:spcAft>
                <a:spcPts val="0"/>
              </a:spcAft>
              <a:buFont typeface="+mj-lt"/>
              <a:buAutoNum type="arabicPeriod"/>
            </a:pPr>
            <a:r>
              <a:rPr lang="hu-HU" sz="1200" dirty="0" err="1">
                <a:solidFill>
                  <a:schemeClr val="accent3">
                    <a:lumMod val="75000"/>
                  </a:schemeClr>
                </a:solidFill>
                <a:ea typeface="Calibri" panose="020F0502020204030204" pitchFamily="34" charset="0"/>
                <a:cs typeface="Gill Sans MT" panose="020B0502020104020203" pitchFamily="34" charset="-18"/>
              </a:rPr>
              <a:t>gluténmentes</a:t>
            </a:r>
            <a:r>
              <a:rPr lang="hu-HU" sz="1200" dirty="0">
                <a:solidFill>
                  <a:schemeClr val="accent3">
                    <a:lumMod val="75000"/>
                  </a:schemeClr>
                </a:solidFill>
                <a:ea typeface="Calibri" panose="020F0502020204030204" pitchFamily="34" charset="0"/>
                <a:cs typeface="Gill Sans MT" panose="020B0502020104020203" pitchFamily="34" charset="-18"/>
              </a:rPr>
              <a:t> élelmiszerek vásárlásának támogatása; </a:t>
            </a:r>
            <a:endParaRPr lang="hu-HU" sz="1200" dirty="0">
              <a:solidFill>
                <a:schemeClr val="accent3">
                  <a:lumMod val="75000"/>
                </a:schemeClr>
              </a:solidFill>
              <a:latin typeface="Times New Roman" panose="02020603050405020304" pitchFamily="18" charset="0"/>
              <a:ea typeface="Calibri" panose="020F0502020204030204" pitchFamily="34" charset="0"/>
            </a:endParaRPr>
          </a:p>
          <a:p>
            <a:pPr>
              <a:spcBef>
                <a:spcPts val="300"/>
              </a:spcBef>
              <a:spcAft>
                <a:spcPts val="0"/>
              </a:spcAft>
            </a:pPr>
            <a:r>
              <a:rPr lang="hu-HU" sz="900" dirty="0">
                <a:solidFill>
                  <a:srgbClr val="000000"/>
                </a:solidFill>
                <a:ea typeface="Calibri" panose="020F0502020204030204" pitchFamily="34" charset="0"/>
                <a:cs typeface="Gill Sans MT" panose="020B0502020104020203" pitchFamily="34" charset="-18"/>
              </a:rPr>
              <a:t> </a:t>
            </a:r>
            <a:endParaRPr lang="hu-HU" sz="1200" dirty="0">
              <a:solidFill>
                <a:srgbClr val="000000"/>
              </a:solidFill>
              <a:effectLst/>
              <a:latin typeface="Times New Roman" panose="02020603050405020304" pitchFamily="18" charset="0"/>
              <a:ea typeface="Calibri" panose="020F0502020204030204" pitchFamily="34" charset="0"/>
            </a:endParaRPr>
          </a:p>
        </p:txBody>
      </p:sp>
      <p:sp>
        <p:nvSpPr>
          <p:cNvPr id="4" name="Szövegdoboz 3"/>
          <p:cNvSpPr txBox="1"/>
          <p:nvPr/>
        </p:nvSpPr>
        <p:spPr>
          <a:xfrm>
            <a:off x="179512" y="4045275"/>
            <a:ext cx="3740541" cy="943335"/>
          </a:xfrm>
          <a:prstGeom prst="rect">
            <a:avLst/>
          </a:prstGeom>
          <a:noFill/>
        </p:spPr>
        <p:txBody>
          <a:bodyPr wrap="square" rtlCol="0">
            <a:spAutoFit/>
          </a:bodyPr>
          <a:lstStyle/>
          <a:p>
            <a:pPr>
              <a:spcBef>
                <a:spcPts val="300"/>
              </a:spcBef>
              <a:spcAft>
                <a:spcPts val="0"/>
              </a:spcAft>
            </a:pPr>
            <a:endParaRPr lang="hu-HU" sz="1200" u="sng" dirty="0">
              <a:solidFill>
                <a:schemeClr val="accent3">
                  <a:lumMod val="75000"/>
                </a:schemeClr>
              </a:solidFill>
              <a:latin typeface="Times New Roman" panose="02020603050405020304" pitchFamily="18" charset="0"/>
              <a:ea typeface="Calibri" panose="020F0502020204030204" pitchFamily="34" charset="0"/>
            </a:endParaRPr>
          </a:p>
          <a:p>
            <a:pPr marL="742950" lvl="1" indent="-285750">
              <a:spcBef>
                <a:spcPts val="300"/>
              </a:spcBef>
              <a:spcAft>
                <a:spcPts val="0"/>
              </a:spcAft>
              <a:buFont typeface="+mj-lt"/>
              <a:buAutoNum type="arabicPeriod" startAt="2"/>
            </a:pPr>
            <a:r>
              <a:rPr lang="hu-HU" sz="1200" b="1" u="sng" dirty="0" smtClean="0">
                <a:solidFill>
                  <a:schemeClr val="accent3">
                    <a:lumMod val="75000"/>
                  </a:schemeClr>
                </a:solidFill>
                <a:ea typeface="Calibri" panose="020F0502020204030204" pitchFamily="34" charset="0"/>
                <a:cs typeface="Gill Sans MT" panose="020B0502020104020203" pitchFamily="34" charset="-18"/>
              </a:rPr>
              <a:t>Életmódjavító </a:t>
            </a:r>
            <a:r>
              <a:rPr lang="hu-HU" sz="1200" b="1" u="sng" dirty="0">
                <a:solidFill>
                  <a:schemeClr val="accent3">
                    <a:lumMod val="75000"/>
                  </a:schemeClr>
                </a:solidFill>
                <a:ea typeface="Calibri" panose="020F0502020204030204" pitchFamily="34" charset="0"/>
                <a:cs typeface="Gill Sans MT" panose="020B0502020104020203" pitchFamily="34" charset="-18"/>
              </a:rPr>
              <a:t>egészségpénztári szolgáltatáso</a:t>
            </a:r>
            <a:r>
              <a:rPr lang="hu-HU" sz="1200" u="sng" dirty="0">
                <a:solidFill>
                  <a:schemeClr val="accent3">
                    <a:lumMod val="75000"/>
                  </a:schemeClr>
                </a:solidFill>
                <a:ea typeface="Calibri" panose="020F0502020204030204" pitchFamily="34" charset="0"/>
                <a:cs typeface="Gill Sans MT" panose="020B0502020104020203" pitchFamily="34" charset="-18"/>
              </a:rPr>
              <a:t>k</a:t>
            </a:r>
            <a:r>
              <a:rPr lang="hu-HU" sz="1200" u="sng" dirty="0" smtClean="0">
                <a:solidFill>
                  <a:schemeClr val="accent3">
                    <a:lumMod val="75000"/>
                  </a:schemeClr>
                </a:solidFill>
                <a:ea typeface="Calibri" panose="020F0502020204030204" pitchFamily="34" charset="0"/>
                <a:cs typeface="Gill Sans MT" panose="020B0502020104020203" pitchFamily="34" charset="-18"/>
              </a:rPr>
              <a:t> </a:t>
            </a:r>
            <a:endParaRPr lang="hu-HU" sz="1200" u="sng" dirty="0">
              <a:solidFill>
                <a:schemeClr val="accent3">
                  <a:lumMod val="75000"/>
                </a:schemeClr>
              </a:solidFill>
              <a:ea typeface="Calibri" panose="020F0502020204030204" pitchFamily="34" charset="0"/>
              <a:cs typeface="Gill Sans MT" panose="020B0502020104020203" pitchFamily="34" charset="-18"/>
            </a:endParaRPr>
          </a:p>
          <a:p>
            <a:pPr marL="808038" lvl="2" indent="-177800">
              <a:lnSpc>
                <a:spcPct val="120000"/>
              </a:lnSpc>
              <a:spcBef>
                <a:spcPts val="0"/>
              </a:spcBef>
              <a:spcAft>
                <a:spcPts val="0"/>
              </a:spcAft>
              <a:buFont typeface="+mj-lt"/>
              <a:buAutoNum type="arabicPeriod"/>
            </a:pPr>
            <a:r>
              <a:rPr lang="hu-HU" sz="1200" dirty="0">
                <a:solidFill>
                  <a:schemeClr val="accent3">
                    <a:lumMod val="75000"/>
                  </a:schemeClr>
                </a:solidFill>
                <a:ea typeface="Calibri" panose="020F0502020204030204" pitchFamily="34" charset="0"/>
                <a:cs typeface="Gill Sans MT" panose="020B0502020104020203" pitchFamily="34" charset="-18"/>
              </a:rPr>
              <a:t>a természetgyógyászati szolgáltatások; </a:t>
            </a:r>
          </a:p>
          <a:p>
            <a:pPr marL="808038" lvl="2" indent="-177800">
              <a:lnSpc>
                <a:spcPct val="120000"/>
              </a:lnSpc>
              <a:spcBef>
                <a:spcPts val="0"/>
              </a:spcBef>
              <a:spcAft>
                <a:spcPts val="0"/>
              </a:spcAft>
              <a:buFont typeface="+mj-lt"/>
              <a:buAutoNum type="arabicPeriod"/>
            </a:pPr>
            <a:r>
              <a:rPr lang="hu-HU" sz="1200" dirty="0">
                <a:solidFill>
                  <a:schemeClr val="accent3">
                    <a:lumMod val="75000"/>
                  </a:schemeClr>
                </a:solidFill>
                <a:ea typeface="Calibri" panose="020F0502020204030204" pitchFamily="34" charset="0"/>
                <a:cs typeface="Gill Sans MT" panose="020B0502020104020203" pitchFamily="34" charset="-18"/>
              </a:rPr>
              <a:t>sporteszköz vásárlásának támogatása, </a:t>
            </a:r>
          </a:p>
        </p:txBody>
      </p:sp>
      <p:sp>
        <p:nvSpPr>
          <p:cNvPr id="10" name="Szövegdoboz 9"/>
          <p:cNvSpPr txBox="1"/>
          <p:nvPr/>
        </p:nvSpPr>
        <p:spPr>
          <a:xfrm>
            <a:off x="-180528" y="5395547"/>
            <a:ext cx="3740541" cy="746358"/>
          </a:xfrm>
          <a:prstGeom prst="rect">
            <a:avLst/>
          </a:prstGeom>
          <a:noFill/>
        </p:spPr>
        <p:txBody>
          <a:bodyPr wrap="square" rtlCol="0">
            <a:spAutoFit/>
          </a:bodyPr>
          <a:lstStyle/>
          <a:p>
            <a:pPr>
              <a:spcBef>
                <a:spcPts val="300"/>
              </a:spcBef>
              <a:spcAft>
                <a:spcPts val="0"/>
              </a:spcAft>
            </a:pPr>
            <a:endParaRPr lang="hu-HU" sz="2000" dirty="0">
              <a:solidFill>
                <a:schemeClr val="accent3">
                  <a:lumMod val="75000"/>
                </a:schemeClr>
              </a:solidFill>
              <a:latin typeface="Times New Roman" panose="02020603050405020304" pitchFamily="18" charset="0"/>
              <a:ea typeface="Calibri" panose="020F0502020204030204" pitchFamily="34" charset="0"/>
            </a:endParaRPr>
          </a:p>
          <a:p>
            <a:pPr lvl="1">
              <a:spcBef>
                <a:spcPts val="300"/>
              </a:spcBef>
              <a:spcAft>
                <a:spcPts val="0"/>
              </a:spcAft>
            </a:pPr>
            <a:r>
              <a:rPr lang="hu-HU" sz="2000" b="1" dirty="0" smtClean="0">
                <a:solidFill>
                  <a:schemeClr val="accent3">
                    <a:lumMod val="75000"/>
                  </a:schemeClr>
                </a:solidFill>
                <a:ea typeface="Calibri" panose="020F0502020204030204" pitchFamily="34" charset="0"/>
                <a:cs typeface="Gill Sans MT" panose="020B0502020104020203" pitchFamily="34" charset="-18"/>
              </a:rPr>
              <a:t>Havi egységes tagdíj 3.000 Ft</a:t>
            </a:r>
            <a:endParaRPr lang="hu-HU" sz="2000" dirty="0">
              <a:solidFill>
                <a:schemeClr val="accent3">
                  <a:lumMod val="75000"/>
                </a:schemeClr>
              </a:solidFill>
              <a:ea typeface="Calibri" panose="020F0502020204030204" pitchFamily="34" charset="0"/>
              <a:cs typeface="Gill Sans MT" panose="020B0502020104020203" pitchFamily="34" charset="-18"/>
            </a:endParaRPr>
          </a:p>
        </p:txBody>
      </p:sp>
      <p:sp>
        <p:nvSpPr>
          <p:cNvPr id="5" name="Felhő 4"/>
          <p:cNvSpPr/>
          <p:nvPr/>
        </p:nvSpPr>
        <p:spPr>
          <a:xfrm>
            <a:off x="5512236" y="2665326"/>
            <a:ext cx="3528392" cy="2188653"/>
          </a:xfrm>
          <a:prstGeom prst="cloudCallout">
            <a:avLst>
              <a:gd name="adj1" fmla="val -75180"/>
              <a:gd name="adj2" fmla="val 5398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endParaRPr lang="hu-HU" sz="1400" dirty="0">
              <a:solidFill>
                <a:schemeClr val="accent3">
                  <a:lumMod val="75000"/>
                </a:schemeClr>
              </a:solidFill>
            </a:endParaRPr>
          </a:p>
        </p:txBody>
      </p:sp>
      <p:sp>
        <p:nvSpPr>
          <p:cNvPr id="12" name="Szövegdoboz 11"/>
          <p:cNvSpPr txBox="1"/>
          <p:nvPr/>
        </p:nvSpPr>
        <p:spPr>
          <a:xfrm>
            <a:off x="5916974" y="3212976"/>
            <a:ext cx="2718915" cy="1169551"/>
          </a:xfrm>
          <a:prstGeom prst="rect">
            <a:avLst/>
          </a:prstGeom>
          <a:noFill/>
        </p:spPr>
        <p:txBody>
          <a:bodyPr wrap="square" rtlCol="0">
            <a:spAutoFit/>
          </a:bodyPr>
          <a:lstStyle/>
          <a:p>
            <a:pPr marL="177800" indent="-177800">
              <a:buFont typeface="Wingdings" panose="05000000000000000000" pitchFamily="2" charset="2"/>
              <a:buChar char="Ø"/>
            </a:pPr>
            <a:r>
              <a:rPr lang="hu-HU" sz="1400" dirty="0">
                <a:solidFill>
                  <a:schemeClr val="accent3">
                    <a:lumMod val="75000"/>
                  </a:schemeClr>
                </a:solidFill>
              </a:rPr>
              <a:t>Komplex internetes ügyfélportál</a:t>
            </a: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r>
              <a:rPr lang="hu-HU" sz="1400" dirty="0" smtClean="0">
                <a:solidFill>
                  <a:schemeClr val="accent3">
                    <a:lumMod val="75000"/>
                  </a:schemeClr>
                </a:solidFill>
              </a:rPr>
              <a:t>2.500 </a:t>
            </a:r>
            <a:r>
              <a:rPr lang="hu-HU" sz="1400" dirty="0">
                <a:solidFill>
                  <a:schemeClr val="accent3">
                    <a:lumMod val="75000"/>
                  </a:schemeClr>
                </a:solidFill>
              </a:rPr>
              <a:t>szerződött </a:t>
            </a:r>
            <a:r>
              <a:rPr lang="hu-HU" sz="1400" dirty="0" smtClean="0">
                <a:solidFill>
                  <a:schemeClr val="accent3">
                    <a:lumMod val="75000"/>
                  </a:schemeClr>
                </a:solidFill>
              </a:rPr>
              <a:t>partner</a:t>
            </a:r>
          </a:p>
          <a:p>
            <a:pPr marL="177800" indent="-177800">
              <a:buFont typeface="Wingdings" panose="05000000000000000000" pitchFamily="2" charset="2"/>
              <a:buChar char="Ø"/>
            </a:pPr>
            <a:endParaRPr lang="hu-HU" sz="1400" dirty="0">
              <a:solidFill>
                <a:schemeClr val="accent3">
                  <a:lumMod val="75000"/>
                </a:schemeClr>
              </a:solidFill>
            </a:endParaRPr>
          </a:p>
          <a:p>
            <a:pPr marL="177800" indent="-177800">
              <a:buFont typeface="Wingdings" panose="05000000000000000000" pitchFamily="2" charset="2"/>
              <a:buChar char="Ø"/>
            </a:pPr>
            <a:r>
              <a:rPr lang="hu-HU" sz="1400" dirty="0">
                <a:solidFill>
                  <a:schemeClr val="accent3">
                    <a:lumMod val="75000"/>
                  </a:schemeClr>
                </a:solidFill>
              </a:rPr>
              <a:t>rugalmas szolgáltatói kör bővítés </a:t>
            </a:r>
          </a:p>
        </p:txBody>
      </p:sp>
    </p:spTree>
    <p:extLst>
      <p:ext uri="{BB962C8B-B14F-4D97-AF65-F5344CB8AC3E}">
        <p14:creationId xmlns:p14="http://schemas.microsoft.com/office/powerpoint/2010/main" val="63006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soportba foglalás 5"/>
          <p:cNvGrpSpPr/>
          <p:nvPr/>
        </p:nvGrpSpPr>
        <p:grpSpPr>
          <a:xfrm>
            <a:off x="1403648" y="260648"/>
            <a:ext cx="7124194" cy="792087"/>
            <a:chOff x="3482" y="0"/>
            <a:chExt cx="7124194" cy="792087"/>
          </a:xfrm>
        </p:grpSpPr>
        <p:sp>
          <p:nvSpPr>
            <p:cNvPr id="7" name="Sávnyíl 6"/>
            <p:cNvSpPr/>
            <p:nvPr/>
          </p:nvSpPr>
          <p:spPr>
            <a:xfrm>
              <a:off x="3482"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Sávnyíl 4"/>
            <p:cNvSpPr/>
            <p:nvPr/>
          </p:nvSpPr>
          <p:spPr>
            <a:xfrm>
              <a:off x="399526" y="0"/>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355600" lvl="0" algn="ctr" defTabSz="1066800">
                <a:lnSpc>
                  <a:spcPct val="90000"/>
                </a:lnSpc>
                <a:spcAft>
                  <a:spcPct val="35000"/>
                </a:spcAft>
              </a:pPr>
              <a:r>
                <a:rPr lang="hu-HU" sz="2800" dirty="0" smtClean="0">
                  <a:latin typeface="Gill Sans MT" pitchFamily="34" charset="-18"/>
                </a:rPr>
                <a:t>A Pannónia Nyugdíjpénztár</a:t>
              </a:r>
              <a:endParaRPr lang="hu-HU" sz="2800" kern="1200" dirty="0">
                <a:latin typeface="Gill Sans MT" pitchFamily="34" charset="-18"/>
              </a:endParaRPr>
            </a:p>
          </p:txBody>
        </p:sp>
      </p:grpSp>
      <p:sp>
        <p:nvSpPr>
          <p:cNvPr id="9" name="Rectangle 804"/>
          <p:cNvSpPr>
            <a:spLocks noChangeArrowheads="1"/>
          </p:cNvSpPr>
          <p:nvPr/>
        </p:nvSpPr>
        <p:spPr bwMode="auto">
          <a:xfrm>
            <a:off x="107504" y="1412776"/>
            <a:ext cx="8713341"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a:lnSpc>
                <a:spcPct val="120000"/>
              </a:lnSpc>
            </a:pPr>
            <a:endParaRPr lang="hu-HU" dirty="0">
              <a:solidFill>
                <a:schemeClr val="accent3">
                  <a:lumMod val="75000"/>
                </a:schemeClr>
              </a:solidFill>
            </a:endParaRPr>
          </a:p>
          <a:p>
            <a:pPr marL="742950" lvl="1" indent="-285750" algn="just">
              <a:lnSpc>
                <a:spcPct val="120000"/>
              </a:lnSpc>
              <a:buFont typeface="Wingdings" panose="05000000000000000000" pitchFamily="2" charset="2"/>
              <a:buChar char="Ø"/>
            </a:pPr>
            <a:r>
              <a:rPr lang="hu-HU" sz="2400" dirty="0" smtClean="0">
                <a:solidFill>
                  <a:schemeClr val="accent3">
                    <a:lumMod val="75000"/>
                  </a:schemeClr>
                </a:solidFill>
              </a:rPr>
              <a:t>vagyonát </a:t>
            </a:r>
            <a:r>
              <a:rPr lang="hu-HU" sz="2400" dirty="0">
                <a:solidFill>
                  <a:schemeClr val="accent3">
                    <a:lumMod val="75000"/>
                  </a:schemeClr>
                </a:solidFill>
              </a:rPr>
              <a:t>tekintve az 6., létszámát tekintve a 10. a piacon</a:t>
            </a:r>
          </a:p>
          <a:p>
            <a:pPr marL="742950" lvl="1" indent="-285750" algn="just">
              <a:lnSpc>
                <a:spcPct val="120000"/>
              </a:lnSpc>
              <a:buFont typeface="Wingdings" panose="05000000000000000000" pitchFamily="2" charset="2"/>
              <a:buChar char="Ø"/>
            </a:pPr>
            <a:endParaRPr lang="hu-HU" sz="2400" dirty="0" smtClean="0">
              <a:solidFill>
                <a:schemeClr val="accent3">
                  <a:lumMod val="75000"/>
                </a:schemeClr>
              </a:solidFill>
            </a:endParaRPr>
          </a:p>
          <a:p>
            <a:pPr marL="742950" lvl="1" indent="-285750" algn="just">
              <a:lnSpc>
                <a:spcPct val="120000"/>
              </a:lnSpc>
              <a:buFont typeface="Wingdings" panose="05000000000000000000" pitchFamily="2" charset="2"/>
              <a:buChar char="Ø"/>
            </a:pPr>
            <a:r>
              <a:rPr lang="hu-HU" sz="2400" dirty="0" smtClean="0">
                <a:solidFill>
                  <a:schemeClr val="accent3">
                    <a:lumMod val="75000"/>
                  </a:schemeClr>
                </a:solidFill>
              </a:rPr>
              <a:t>élvonalbeli </a:t>
            </a:r>
            <a:r>
              <a:rPr lang="hu-HU" sz="2400" dirty="0">
                <a:solidFill>
                  <a:schemeClr val="accent3">
                    <a:lumMod val="75000"/>
                  </a:schemeClr>
                </a:solidFill>
              </a:rPr>
              <a:t>hozamok</a:t>
            </a:r>
          </a:p>
          <a:p>
            <a:pPr marL="742950" lvl="1" indent="-285750" algn="just">
              <a:lnSpc>
                <a:spcPct val="120000"/>
              </a:lnSpc>
              <a:buFont typeface="Wingdings" panose="05000000000000000000" pitchFamily="2" charset="2"/>
              <a:buChar char="Ø"/>
            </a:pPr>
            <a:endParaRPr lang="hu-HU" sz="2400" dirty="0" smtClean="0">
              <a:solidFill>
                <a:schemeClr val="accent3">
                  <a:lumMod val="75000"/>
                </a:schemeClr>
              </a:solidFill>
            </a:endParaRPr>
          </a:p>
          <a:p>
            <a:pPr marL="742950" lvl="1" indent="-285750" algn="just">
              <a:lnSpc>
                <a:spcPct val="120000"/>
              </a:lnSpc>
              <a:buFont typeface="Wingdings" panose="05000000000000000000" pitchFamily="2" charset="2"/>
              <a:buChar char="Ø"/>
            </a:pPr>
            <a:r>
              <a:rPr lang="hu-HU" sz="2400" dirty="0" smtClean="0">
                <a:solidFill>
                  <a:schemeClr val="accent3">
                    <a:lumMod val="75000"/>
                  </a:schemeClr>
                </a:solidFill>
              </a:rPr>
              <a:t>választható </a:t>
            </a:r>
            <a:r>
              <a:rPr lang="hu-HU" sz="2400" dirty="0">
                <a:solidFill>
                  <a:schemeClr val="accent3">
                    <a:lumMod val="75000"/>
                  </a:schemeClr>
                </a:solidFill>
              </a:rPr>
              <a:t>portfóliós rendszer (3 portfólió), napi árfolyamok</a:t>
            </a:r>
          </a:p>
          <a:p>
            <a:pPr marL="742950" lvl="1" indent="-285750" algn="just">
              <a:lnSpc>
                <a:spcPct val="120000"/>
              </a:lnSpc>
              <a:buFont typeface="Wingdings" panose="05000000000000000000" pitchFamily="2" charset="2"/>
              <a:buChar char="Ø"/>
            </a:pPr>
            <a:endParaRPr lang="hu-HU" sz="2400" dirty="0" smtClean="0">
              <a:solidFill>
                <a:schemeClr val="accent3">
                  <a:lumMod val="75000"/>
                </a:schemeClr>
              </a:solidFill>
            </a:endParaRPr>
          </a:p>
          <a:p>
            <a:pPr marL="742950" lvl="1" indent="-285750" algn="just">
              <a:lnSpc>
                <a:spcPct val="120000"/>
              </a:lnSpc>
              <a:buFont typeface="Wingdings" panose="05000000000000000000" pitchFamily="2" charset="2"/>
              <a:buChar char="Ø"/>
            </a:pPr>
            <a:r>
              <a:rPr lang="hu-HU" sz="2400" dirty="0" smtClean="0">
                <a:solidFill>
                  <a:schemeClr val="accent3">
                    <a:lumMod val="75000"/>
                  </a:schemeClr>
                </a:solidFill>
              </a:rPr>
              <a:t>komplex internetes ügyfélportál</a:t>
            </a:r>
            <a:endParaRPr lang="hu-HU" sz="2400" dirty="0">
              <a:solidFill>
                <a:schemeClr val="accent3">
                  <a:lumMod val="75000"/>
                </a:schemeClr>
              </a:solidFill>
            </a:endParaRPr>
          </a:p>
          <a:p>
            <a:pPr lvl="1" algn="just"/>
            <a:endParaRPr lang="hu-HU" dirty="0">
              <a:solidFill>
                <a:schemeClr val="accent3">
                  <a:lumMod val="75000"/>
                </a:schemeClr>
              </a:solidFill>
            </a:endParaRPr>
          </a:p>
        </p:txBody>
      </p:sp>
      <p:sp>
        <p:nvSpPr>
          <p:cNvPr id="10" name="Felhő 9"/>
          <p:cNvSpPr/>
          <p:nvPr/>
        </p:nvSpPr>
        <p:spPr>
          <a:xfrm>
            <a:off x="5014251" y="4077072"/>
            <a:ext cx="3806593" cy="2448272"/>
          </a:xfrm>
          <a:prstGeom prst="cloudCallout">
            <a:avLst>
              <a:gd name="adj1" fmla="val -77948"/>
              <a:gd name="adj2" fmla="val -129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endParaRPr lang="hu-HU" sz="1400" dirty="0">
              <a:solidFill>
                <a:schemeClr val="accent3">
                  <a:lumMod val="75000"/>
                </a:schemeClr>
              </a:solidFill>
            </a:endParaRPr>
          </a:p>
        </p:txBody>
      </p:sp>
      <p:sp>
        <p:nvSpPr>
          <p:cNvPr id="11" name="Szövegdoboz 10"/>
          <p:cNvSpPr txBox="1"/>
          <p:nvPr/>
        </p:nvSpPr>
        <p:spPr>
          <a:xfrm>
            <a:off x="5468834" y="4451726"/>
            <a:ext cx="2897426" cy="2677656"/>
          </a:xfrm>
          <a:prstGeom prst="rect">
            <a:avLst/>
          </a:prstGeom>
          <a:noFill/>
        </p:spPr>
        <p:txBody>
          <a:bodyPr wrap="square" rtlCol="0">
            <a:spAutoFit/>
          </a:bodyPr>
          <a:lstStyle/>
          <a:p>
            <a:pPr marL="177800" indent="-177800">
              <a:buFont typeface="Wingdings" panose="05000000000000000000" pitchFamily="2" charset="2"/>
              <a:buChar char="Ø"/>
            </a:pPr>
            <a:r>
              <a:rPr lang="hu-HU" sz="1400" dirty="0" smtClean="0">
                <a:solidFill>
                  <a:schemeClr val="accent3">
                    <a:lumMod val="75000"/>
                  </a:schemeClr>
                </a:solidFill>
              </a:rPr>
              <a:t>Adat és számlaforgalom lekérdezés</a:t>
            </a:r>
          </a:p>
          <a:p>
            <a:pPr marL="177800" indent="-177800">
              <a:buFont typeface="Wingdings" panose="05000000000000000000" pitchFamily="2" charset="2"/>
              <a:buChar char="Ø"/>
            </a:pPr>
            <a:r>
              <a:rPr lang="hu-HU" sz="1400" dirty="0" smtClean="0">
                <a:solidFill>
                  <a:schemeClr val="accent3">
                    <a:lumMod val="75000"/>
                  </a:schemeClr>
                </a:solidFill>
              </a:rPr>
              <a:t>Aktuális tőke, hozam, egyenleg megtekintés</a:t>
            </a:r>
          </a:p>
          <a:p>
            <a:pPr marL="177800" indent="-177800">
              <a:buFont typeface="Wingdings" panose="05000000000000000000" pitchFamily="2" charset="2"/>
              <a:buChar char="Ø"/>
            </a:pPr>
            <a:r>
              <a:rPr lang="hu-HU" sz="1400" dirty="0" smtClean="0">
                <a:solidFill>
                  <a:schemeClr val="accent3">
                    <a:lumMod val="75000"/>
                  </a:schemeClr>
                </a:solidFill>
              </a:rPr>
              <a:t>Dokumentumok megtekintése</a:t>
            </a:r>
          </a:p>
          <a:p>
            <a:pPr marL="177800" indent="-177800">
              <a:buFont typeface="Wingdings" panose="05000000000000000000" pitchFamily="2" charset="2"/>
              <a:buChar char="Ø"/>
            </a:pPr>
            <a:r>
              <a:rPr lang="hu-HU" sz="1400" dirty="0" smtClean="0">
                <a:solidFill>
                  <a:schemeClr val="accent3">
                    <a:lumMod val="75000"/>
                  </a:schemeClr>
                </a:solidFill>
              </a:rPr>
              <a:t>Cím, elérhetőségek bejelentése</a:t>
            </a:r>
          </a:p>
          <a:p>
            <a:pPr marL="177800" indent="-177800">
              <a:buFont typeface="Wingdings" panose="05000000000000000000" pitchFamily="2" charset="2"/>
              <a:buChar char="Ø"/>
            </a:pPr>
            <a:r>
              <a:rPr lang="hu-HU" sz="1400" dirty="0" smtClean="0">
                <a:solidFill>
                  <a:schemeClr val="accent3">
                    <a:lumMod val="75000"/>
                  </a:schemeClr>
                </a:solidFill>
              </a:rPr>
              <a:t>Adó-visszatérítésre jogosító befizetések megjelenítése</a:t>
            </a: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a:p>
            <a:pPr marL="177800" indent="-177800">
              <a:buFont typeface="Wingdings" panose="05000000000000000000" pitchFamily="2" charset="2"/>
              <a:buChar char="Ø"/>
            </a:pPr>
            <a:endParaRPr lang="hu-HU" sz="1400" dirty="0" smtClean="0">
              <a:solidFill>
                <a:schemeClr val="accent3">
                  <a:lumMod val="75000"/>
                </a:schemeClr>
              </a:solidFill>
            </a:endParaRPr>
          </a:p>
        </p:txBody>
      </p:sp>
    </p:spTree>
    <p:extLst>
      <p:ext uri="{BB962C8B-B14F-4D97-AF65-F5344CB8AC3E}">
        <p14:creationId xmlns:p14="http://schemas.microsoft.com/office/powerpoint/2010/main" val="118421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647700" y="2492375"/>
            <a:ext cx="8229600" cy="1143000"/>
          </a:xfrm>
        </p:spPr>
        <p:txBody>
          <a:bodyPr/>
          <a:lstStyle/>
          <a:p>
            <a:pPr eaLnBrk="1" hangingPunct="1"/>
            <a:r>
              <a:rPr lang="hu-HU" altLang="hu-HU" sz="3200" b="1" dirty="0" smtClean="0">
                <a:solidFill>
                  <a:srgbClr val="939B1B"/>
                </a:solidFill>
                <a:latin typeface="Gill Sans MT" panose="020B0502020104020203" pitchFamily="34" charset="-18"/>
              </a:rPr>
              <a:t>Eredményesség</a:t>
            </a:r>
          </a:p>
        </p:txBody>
      </p:sp>
      <p:sp>
        <p:nvSpPr>
          <p:cNvPr id="13315" name="Rectangle 804"/>
          <p:cNvSpPr>
            <a:spLocks noChangeArrowheads="1"/>
          </p:cNvSpPr>
          <p:nvPr/>
        </p:nvSpPr>
        <p:spPr bwMode="auto">
          <a:xfrm>
            <a:off x="323850" y="1687513"/>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endParaRPr lang="hu-HU" altLang="en-US" sz="1800">
              <a:latin typeface="Gill Sans MT" panose="020B0502020104020203" pitchFamily="34" charset="-18"/>
            </a:endParaRPr>
          </a:p>
          <a:p>
            <a:pPr algn="just" eaLnBrk="1" hangingPunct="1">
              <a:spcBef>
                <a:spcPct val="0"/>
              </a:spcBef>
              <a:buFontTx/>
              <a:buNone/>
            </a:pPr>
            <a:r>
              <a:rPr lang="hu-HU" altLang="en-US" sz="1800">
                <a:latin typeface="Gill Sans MT" panose="020B0502020104020203" pitchFamily="34" charset="-18"/>
              </a:rPr>
              <a:t> </a:t>
            </a:r>
            <a:r>
              <a:rPr lang="hu-HU" altLang="en-US" sz="1800" i="1">
                <a:latin typeface="Gill Sans MT" panose="020B0502020104020203" pitchFamily="34" charset="-18"/>
              </a:rPr>
              <a:t> </a:t>
            </a:r>
            <a:endParaRPr lang="hu-HU" altLang="en-US" sz="1800">
              <a:latin typeface="Gill Sans MT" panose="020B0502020104020203" pitchFamily="34" charset="-18"/>
            </a:endParaRPr>
          </a:p>
          <a:p>
            <a:pPr eaLnBrk="1" hangingPunct="1">
              <a:spcBef>
                <a:spcPct val="0"/>
              </a:spcBef>
              <a:buFontTx/>
              <a:buNone/>
            </a:pPr>
            <a:endParaRPr lang="hu-HU" altLang="en-US" sz="1800">
              <a:latin typeface="Gill Sans MT" panose="020B0502020104020203" pitchFamily="34" charset="-18"/>
            </a:endParaRPr>
          </a:p>
        </p:txBody>
      </p:sp>
    </p:spTree>
    <p:extLst>
      <p:ext uri="{BB962C8B-B14F-4D97-AF65-F5344CB8AC3E}">
        <p14:creationId xmlns:p14="http://schemas.microsoft.com/office/powerpoint/2010/main" val="216799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zis 6"/>
          <p:cNvSpPr/>
          <p:nvPr/>
        </p:nvSpPr>
        <p:spPr>
          <a:xfrm>
            <a:off x="2115683" y="4509120"/>
            <a:ext cx="5552661" cy="194421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a:p>
        </p:txBody>
      </p:sp>
      <p:grpSp>
        <p:nvGrpSpPr>
          <p:cNvPr id="4" name="Csoportba foglalás 3"/>
          <p:cNvGrpSpPr/>
          <p:nvPr/>
        </p:nvGrpSpPr>
        <p:grpSpPr>
          <a:xfrm>
            <a:off x="1403648" y="188640"/>
            <a:ext cx="7124194" cy="794460"/>
            <a:chOff x="0" y="0"/>
            <a:chExt cx="7124194" cy="794460"/>
          </a:xfrm>
        </p:grpSpPr>
        <p:sp>
          <p:nvSpPr>
            <p:cNvPr id="5" name="Sávnyíl 4"/>
            <p:cNvSpPr/>
            <p:nvPr/>
          </p:nvSpPr>
          <p:spPr>
            <a:xfrm>
              <a:off x="0" y="0"/>
              <a:ext cx="7124194" cy="79208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Sávnyíl 4"/>
            <p:cNvSpPr/>
            <p:nvPr/>
          </p:nvSpPr>
          <p:spPr>
            <a:xfrm>
              <a:off x="228666" y="2373"/>
              <a:ext cx="6332107" cy="792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355600" lvl="0" algn="ctr" defTabSz="1066800">
                <a:lnSpc>
                  <a:spcPct val="90000"/>
                </a:lnSpc>
                <a:spcAft>
                  <a:spcPct val="35000"/>
                </a:spcAft>
              </a:pPr>
              <a:r>
                <a:rPr lang="hu-HU" sz="2400" dirty="0">
                  <a:latin typeface="Gill Sans MT" pitchFamily="34" charset="-18"/>
                </a:rPr>
                <a:t>A </a:t>
              </a:r>
              <a:r>
                <a:rPr lang="hu-HU" sz="2400" dirty="0" smtClean="0">
                  <a:latin typeface="Gill Sans MT" pitchFamily="34" charset="-18"/>
                </a:rPr>
                <a:t>Pénztár </a:t>
              </a:r>
              <a:r>
                <a:rPr lang="hu-HU" sz="2400" dirty="0">
                  <a:latin typeface="Gill Sans MT" pitchFamily="34" charset="-18"/>
                </a:rPr>
                <a:t>eredményei </a:t>
              </a:r>
            </a:p>
          </p:txBody>
        </p:sp>
      </p:grpSp>
      <p:sp>
        <p:nvSpPr>
          <p:cNvPr id="10" name="Szövegdoboz 9"/>
          <p:cNvSpPr txBox="1"/>
          <p:nvPr/>
        </p:nvSpPr>
        <p:spPr>
          <a:xfrm>
            <a:off x="359532" y="1268760"/>
            <a:ext cx="8424936" cy="3600986"/>
          </a:xfrm>
          <a:prstGeom prst="rect">
            <a:avLst/>
          </a:prstGeom>
          <a:noFill/>
        </p:spPr>
        <p:txBody>
          <a:bodyPr wrap="square" rtlCol="0">
            <a:spAutoFit/>
          </a:bodyPr>
          <a:lstStyle/>
          <a:p>
            <a:pPr algn="just" defTabSz="457200"/>
            <a:r>
              <a:rPr lang="hu-HU" sz="1600" dirty="0">
                <a:solidFill>
                  <a:srgbClr val="555F19"/>
                </a:solidFill>
              </a:rPr>
              <a:t>A Pannónia Nyugdíjpénztár tradicionálisan jó </a:t>
            </a:r>
            <a:r>
              <a:rPr lang="hu-HU" sz="1600" dirty="0" smtClean="0">
                <a:solidFill>
                  <a:srgbClr val="555F19"/>
                </a:solidFill>
              </a:rPr>
              <a:t>hozam pozícióval rendelkezik pénztárak között. </a:t>
            </a:r>
            <a:endParaRPr lang="hu-HU" sz="1600" dirty="0">
              <a:solidFill>
                <a:srgbClr val="555F19"/>
              </a:solidFill>
            </a:endParaRPr>
          </a:p>
          <a:p>
            <a:pPr algn="just" defTabSz="457200"/>
            <a:endParaRPr lang="hu-HU" sz="1600" dirty="0">
              <a:solidFill>
                <a:srgbClr val="555F19"/>
              </a:solidFill>
            </a:endParaRPr>
          </a:p>
          <a:p>
            <a:pPr algn="just" defTabSz="457200"/>
            <a:r>
              <a:rPr lang="hu-HU" sz="1600" dirty="0">
                <a:solidFill>
                  <a:srgbClr val="555F19"/>
                </a:solidFill>
              </a:rPr>
              <a:t>A válságot megelőző években a piacon kimagasló hozamokat termelt míg óvatos befektetési politikájának köszönhetően a 2008-ban kitört, és 2011-ben újabb hullámot produkáló pénzügyi válságot is mérsékeltebb negatív hozamokkal vészelte át. </a:t>
            </a:r>
          </a:p>
          <a:p>
            <a:pPr algn="just" defTabSz="457200" fontAlgn="base">
              <a:spcBef>
                <a:spcPct val="0"/>
              </a:spcBef>
              <a:spcAft>
                <a:spcPct val="0"/>
              </a:spcAft>
            </a:pPr>
            <a:endParaRPr lang="hu-HU" sz="1600" dirty="0">
              <a:solidFill>
                <a:srgbClr val="555F19"/>
              </a:solidFill>
            </a:endParaRPr>
          </a:p>
          <a:p>
            <a:pPr algn="just" defTabSz="457200"/>
            <a:r>
              <a:rPr lang="hu-HU" sz="1600" dirty="0" smtClean="0">
                <a:solidFill>
                  <a:srgbClr val="555F19"/>
                </a:solidFill>
              </a:rPr>
              <a:t>Az elmúlt néhány évben a megváltozott befektetői környezet hatására ugyan az éves hozamok szolidabb szinteket értek el, </a:t>
            </a:r>
            <a:r>
              <a:rPr lang="hu-HU" sz="1600" dirty="0">
                <a:solidFill>
                  <a:srgbClr val="555F19"/>
                </a:solidFill>
              </a:rPr>
              <a:t>de </a:t>
            </a:r>
            <a:r>
              <a:rPr lang="hu-HU" sz="1600" b="1" dirty="0">
                <a:solidFill>
                  <a:srgbClr val="FF0000"/>
                </a:solidFill>
              </a:rPr>
              <a:t>a befektetési </a:t>
            </a:r>
            <a:r>
              <a:rPr lang="hu-HU" sz="1600" b="1" dirty="0" smtClean="0">
                <a:solidFill>
                  <a:srgbClr val="FF0000"/>
                </a:solidFill>
              </a:rPr>
              <a:t>politikát az új körülményekhez igazító módosítások hatására a 2015-ös év eredményei már újra az élvonalba emelik a Pénztár teljesítményét</a:t>
            </a:r>
            <a:r>
              <a:rPr lang="hu-HU" sz="1600" dirty="0" smtClean="0">
                <a:solidFill>
                  <a:srgbClr val="555F19"/>
                </a:solidFill>
              </a:rPr>
              <a:t>. </a:t>
            </a:r>
          </a:p>
          <a:p>
            <a:pPr algn="just" defTabSz="457200"/>
            <a:endParaRPr lang="hu-HU" sz="1600" dirty="0">
              <a:solidFill>
                <a:srgbClr val="555F19"/>
              </a:solidFill>
            </a:endParaRPr>
          </a:p>
          <a:p>
            <a:pPr algn="just" defTabSz="457200"/>
            <a:r>
              <a:rPr lang="hu-HU" sz="1600" b="1" dirty="0">
                <a:solidFill>
                  <a:srgbClr val="555F19"/>
                </a:solidFill>
              </a:rPr>
              <a:t>A </a:t>
            </a:r>
            <a:r>
              <a:rPr lang="hu-HU" sz="1600" b="1" dirty="0" smtClean="0">
                <a:solidFill>
                  <a:srgbClr val="555F19"/>
                </a:solidFill>
              </a:rPr>
              <a:t>hozamokat meghatározóan befolyásoló befektetési </a:t>
            </a:r>
            <a:r>
              <a:rPr lang="hu-HU" sz="1600" b="1" dirty="0">
                <a:solidFill>
                  <a:srgbClr val="555F19"/>
                </a:solidFill>
              </a:rPr>
              <a:t>politika rendszeres értékelése és szükség szerinti módosítása a jól felfogott érdek mellett jogszabályi kötelezettség is!</a:t>
            </a:r>
          </a:p>
          <a:p>
            <a:pPr algn="just" defTabSz="457200"/>
            <a:endParaRPr lang="hu-HU" sz="1600" dirty="0">
              <a:solidFill>
                <a:srgbClr val="555F19"/>
              </a:solidFill>
            </a:endParaRPr>
          </a:p>
        </p:txBody>
      </p:sp>
      <p:sp>
        <p:nvSpPr>
          <p:cNvPr id="3" name="Téglalap 2"/>
          <p:cNvSpPr/>
          <p:nvPr/>
        </p:nvSpPr>
        <p:spPr>
          <a:xfrm>
            <a:off x="2483768" y="4590244"/>
            <a:ext cx="5328592" cy="1754326"/>
          </a:xfrm>
          <a:prstGeom prst="rect">
            <a:avLst/>
          </a:prstGeom>
        </p:spPr>
        <p:txBody>
          <a:bodyPr wrap="square">
            <a:spAutoFit/>
          </a:bodyPr>
          <a:lstStyle/>
          <a:p>
            <a:pPr marL="742950" lvl="1" indent="-285750">
              <a:lnSpc>
                <a:spcPct val="120000"/>
              </a:lnSpc>
              <a:buFont typeface="Wingdings" panose="05000000000000000000" pitchFamily="2" charset="2"/>
              <a:buChar char="ü"/>
            </a:pPr>
            <a:r>
              <a:rPr lang="hu-HU" dirty="0">
                <a:solidFill>
                  <a:srgbClr val="555F19"/>
                </a:solidFill>
              </a:rPr>
              <a:t>ó</a:t>
            </a:r>
            <a:r>
              <a:rPr lang="hu-HU" dirty="0" smtClean="0">
                <a:solidFill>
                  <a:srgbClr val="555F19"/>
                </a:solidFill>
              </a:rPr>
              <a:t>vatos befektetési </a:t>
            </a:r>
            <a:r>
              <a:rPr lang="hu-HU" dirty="0">
                <a:solidFill>
                  <a:srgbClr val="555F19"/>
                </a:solidFill>
              </a:rPr>
              <a:t>stratégia </a:t>
            </a:r>
            <a:endParaRPr lang="hu-HU" dirty="0" smtClean="0">
              <a:solidFill>
                <a:srgbClr val="555F19"/>
              </a:solidFill>
            </a:endParaRPr>
          </a:p>
          <a:p>
            <a:pPr marL="742950" lvl="1" indent="-285750">
              <a:lnSpc>
                <a:spcPct val="120000"/>
              </a:lnSpc>
              <a:buFont typeface="Wingdings" panose="05000000000000000000" pitchFamily="2" charset="2"/>
              <a:buChar char="ü"/>
            </a:pPr>
            <a:r>
              <a:rPr lang="hu-HU" dirty="0" smtClean="0">
                <a:solidFill>
                  <a:srgbClr val="555F19"/>
                </a:solidFill>
              </a:rPr>
              <a:t>a kockázatok minimalizálása, széles körben terítése</a:t>
            </a:r>
            <a:endParaRPr lang="hu-HU" dirty="0">
              <a:solidFill>
                <a:srgbClr val="555F19"/>
              </a:solidFill>
            </a:endParaRPr>
          </a:p>
          <a:p>
            <a:pPr marL="742950" lvl="1" indent="-285750">
              <a:lnSpc>
                <a:spcPct val="120000"/>
              </a:lnSpc>
              <a:buFont typeface="Wingdings" panose="05000000000000000000" pitchFamily="2" charset="2"/>
              <a:buChar char="ü"/>
            </a:pPr>
            <a:r>
              <a:rPr lang="hu-HU" dirty="0" smtClean="0">
                <a:solidFill>
                  <a:srgbClr val="555F19"/>
                </a:solidFill>
              </a:rPr>
              <a:t>cél </a:t>
            </a:r>
            <a:r>
              <a:rPr lang="hu-HU" dirty="0">
                <a:solidFill>
                  <a:srgbClr val="555F19"/>
                </a:solidFill>
              </a:rPr>
              <a:t>a kiegyensúlyozott </a:t>
            </a:r>
            <a:r>
              <a:rPr lang="hu-HU" dirty="0" smtClean="0">
                <a:solidFill>
                  <a:srgbClr val="555F19"/>
                </a:solidFill>
              </a:rPr>
              <a:t>teljesítmény</a:t>
            </a:r>
          </a:p>
          <a:p>
            <a:pPr marL="742950" lvl="1" indent="-285750">
              <a:lnSpc>
                <a:spcPct val="120000"/>
              </a:lnSpc>
              <a:buFont typeface="Wingdings" panose="05000000000000000000" pitchFamily="2" charset="2"/>
              <a:buChar char="ü"/>
            </a:pPr>
            <a:r>
              <a:rPr lang="hu-HU" dirty="0" smtClean="0">
                <a:solidFill>
                  <a:srgbClr val="555F19"/>
                </a:solidFill>
              </a:rPr>
              <a:t>hosszú távú, stabil megtakarítás</a:t>
            </a:r>
            <a:endParaRPr lang="hu-HU" dirty="0">
              <a:solidFill>
                <a:srgbClr val="555F19"/>
              </a:solidFill>
            </a:endParaRPr>
          </a:p>
        </p:txBody>
      </p:sp>
    </p:spTree>
    <p:extLst>
      <p:ext uri="{BB962C8B-B14F-4D97-AF65-F5344CB8AC3E}">
        <p14:creationId xmlns:p14="http://schemas.microsoft.com/office/powerpoint/2010/main" val="355431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defTabSz="457200" fontAlgn="base">
          <a:spcBef>
            <a:spcPct val="0"/>
          </a:spcBef>
          <a:spcAft>
            <a:spcPct val="0"/>
          </a:spcAft>
          <a:defRPr sz="1400">
            <a:solidFill>
              <a:prstClr val="black"/>
            </a:solidFill>
            <a:latin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8928</TotalTime>
  <Words>4108</Words>
  <Application>Microsoft Office PowerPoint</Application>
  <PresentationFormat>Diavetítés a képernyőre (4:3 oldalarány)</PresentationFormat>
  <Paragraphs>766</Paragraphs>
  <Slides>49</Slides>
  <Notes>16</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49</vt:i4>
      </vt:variant>
    </vt:vector>
  </HeadingPairs>
  <TitlesOfParts>
    <vt:vector size="58" baseType="lpstr">
      <vt:lpstr>Arial</vt:lpstr>
      <vt:lpstr>Calibri</vt:lpstr>
      <vt:lpstr>Courier New</vt:lpstr>
      <vt:lpstr>Gill Sans MT</vt:lpstr>
      <vt:lpstr>Symbol</vt:lpstr>
      <vt:lpstr>Times New Roman</vt:lpstr>
      <vt:lpstr>Wingdings</vt:lpstr>
      <vt:lpstr>ヒラギノ角ゴ Pro W3</vt:lpstr>
      <vt:lpstr>Office Theme</vt:lpstr>
      <vt:lpstr>PowerPoint bemutató</vt:lpstr>
      <vt:lpstr>Kik vagyunk ?</vt:lpstr>
      <vt:lpstr>PowerPoint bemutató</vt:lpstr>
      <vt:lpstr>PowerPoint bemutató</vt:lpstr>
      <vt:lpstr>PowerPoint bemutató</vt:lpstr>
      <vt:lpstr>PowerPoint bemutató</vt:lpstr>
      <vt:lpstr>PowerPoint bemutató</vt:lpstr>
      <vt:lpstr>Eredményesség</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Kommunikáció</vt:lpstr>
      <vt:lpstr>PowerPoint bemutató</vt:lpstr>
      <vt:lpstr>PowerPoint bemutató</vt:lpstr>
      <vt:lpstr>PowerPoint bemutató</vt:lpstr>
      <vt:lpstr>PowerPoint bemutató</vt:lpstr>
      <vt:lpstr>PowerPoint bemutató</vt:lpstr>
      <vt:lpstr>PowerPoint bemutató</vt:lpstr>
      <vt:lpstr>PowerPoint bemutató</vt:lpstr>
      <vt:lpstr>A stratégia értékelése</vt:lpstr>
      <vt:lpstr>PowerPoint bemutató</vt:lpstr>
      <vt:lpstr>PowerPoint bemutató</vt:lpstr>
      <vt:lpstr>PowerPoint bemutató</vt:lpstr>
      <vt:lpstr>PowerPoint bemutató</vt:lpstr>
      <vt:lpstr>PowerPoint bemutató</vt:lpstr>
      <vt:lpstr>A Pénztári tartalékok:  befizetések, befektetések, „díjak”, levonások </vt:lpstr>
      <vt:lpstr>PowerPoint bemutató</vt:lpstr>
      <vt:lpstr>PowerPoint bemutató</vt:lpstr>
      <vt:lpstr>PowerPoint bemutató</vt:lpstr>
      <vt:lpstr>PowerPoint bemutató</vt:lpstr>
      <vt:lpstr>PowerPoint bemutató</vt:lpstr>
      <vt:lpstr>PowerPoint bemutató</vt:lpstr>
      <vt:lpstr>Együttműködés a VITAMIN Egészségpénztárral</vt:lpstr>
      <vt:lpstr>PowerPoint bemutató</vt:lpstr>
      <vt:lpstr>PowerPoint bemutató</vt:lpstr>
      <vt:lpstr>Egyebek</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paczolai.szabolcs@pannonianyp.hu</dc:creator>
  <cp:lastModifiedBy>Tóth Andrea</cp:lastModifiedBy>
  <cp:revision>704</cp:revision>
  <dcterms:created xsi:type="dcterms:W3CDTF">2010-10-19T09:41:35Z</dcterms:created>
  <dcterms:modified xsi:type="dcterms:W3CDTF">2015-11-18T14:34:05Z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0x010100DFE55851C4D9C04EB91D79D9BB7FFB3B004C9ECE2160EE974CAA43AAD2F401CD6E</vt:lpwstr>
  </property>
</Properties>
</file>