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heme/themeOverride12.xml" ContentType="application/vnd.openxmlformats-officedocument.themeOverride+xml"/>
  <Override PartName="/ppt/theme/themeOverride30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  <Override PartName="/ppt/theme/themeOverride39.xml" ContentType="application/vnd.openxmlformats-officedocument.themeOverride+xml"/>
  <Override PartName="/ppt/theme/themeOverride17.xml" ContentType="application/vnd.openxmlformats-officedocument.themeOverride+xml"/>
  <Override PartName="/ppt/theme/themeOverride28.xml" ContentType="application/vnd.openxmlformats-officedocument.themeOverride+xml"/>
  <Override PartName="/ppt/theme/themeOverride37.xml" ContentType="application/vnd.openxmlformats-officedocument.themeOverride+xml"/>
  <Override PartName="/ppt/theme/themeOverride15.xml" ContentType="application/vnd.openxmlformats-officedocument.themeOverride+xml"/>
  <Override PartName="/ppt/theme/themeOverride24.xml" ContentType="application/vnd.openxmlformats-officedocument.themeOverride+xml"/>
  <Override PartName="/ppt/theme/themeOverride26.xml" ContentType="application/vnd.openxmlformats-officedocument.themeOverride+xml"/>
  <Override PartName="/ppt/theme/themeOverride3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13.xml" ContentType="application/vnd.openxmlformats-officedocument.themeOverride+xml"/>
  <Override PartName="/ppt/theme/themeOverride22.xml" ContentType="application/vnd.openxmlformats-officedocument.themeOverride+xml"/>
  <Override PartName="/ppt/theme/themeOverride33.xml" ContentType="application/vnd.openxmlformats-officedocument.themeOverride+xml"/>
  <Override PartName="/ppt/theme/themeOverride42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theme/themeOverride31.xml" ContentType="application/vnd.openxmlformats-officedocument.themeOverride+xml"/>
  <Override PartName="/ppt/theme/themeOverride4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theme/themeOverride29.xml" ContentType="application/vnd.openxmlformats-officedocument.themeOverride+xml"/>
  <Override PartName="/ppt/theme/themeOverride38.xml" ContentType="application/vnd.openxmlformats-officedocument.themeOverride+xml"/>
  <Override PartName="/ppt/slideLayouts/slideLayout10.xml" ContentType="application/vnd.openxmlformats-officedocument.presentationml.slideLayout+xml"/>
  <Override PartName="/ppt/theme/themeOverride18.xml" ContentType="application/vnd.openxmlformats-officedocument.themeOverride+xml"/>
  <Override PartName="/ppt/theme/themeOverride27.xml" ContentType="application/vnd.openxmlformats-officedocument.themeOverride+xml"/>
  <Override PartName="/ppt/theme/themeOverride36.xml" ContentType="application/vnd.openxmlformats-officedocument.themeOverride+xml"/>
  <Override PartName="/ppt/theme/themeOverride16.xml" ContentType="application/vnd.openxmlformats-officedocument.themeOverride+xml"/>
  <Override PartName="/ppt/theme/themeOverride25.xml" ContentType="application/vnd.openxmlformats-officedocument.themeOverride+xml"/>
  <Override PartName="/ppt/theme/themeOverride34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ppt/theme/themeOverride32.xml" ContentType="application/vnd.openxmlformats-officedocument.themeOverride+xml"/>
  <Override PartName="/ppt/theme/themeOverride41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43"/>
  </p:notesMasterIdLst>
  <p:handoutMasterIdLst>
    <p:handoutMasterId r:id="rId44"/>
  </p:handoutMasterIdLst>
  <p:sldIdLst>
    <p:sldId id="324" r:id="rId2"/>
    <p:sldId id="371" r:id="rId3"/>
    <p:sldId id="325" r:id="rId4"/>
    <p:sldId id="329" r:id="rId5"/>
    <p:sldId id="330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5" r:id="rId17"/>
    <p:sldId id="346" r:id="rId18"/>
    <p:sldId id="347" r:id="rId19"/>
    <p:sldId id="348" r:id="rId20"/>
    <p:sldId id="349" r:id="rId21"/>
    <p:sldId id="354" r:id="rId22"/>
    <p:sldId id="355" r:id="rId23"/>
    <p:sldId id="356" r:id="rId24"/>
    <p:sldId id="357" r:id="rId25"/>
    <p:sldId id="365" r:id="rId26"/>
    <p:sldId id="366" r:id="rId27"/>
    <p:sldId id="367" r:id="rId28"/>
    <p:sldId id="368" r:id="rId29"/>
    <p:sldId id="358" r:id="rId30"/>
    <p:sldId id="359" r:id="rId31"/>
    <p:sldId id="360" r:id="rId32"/>
    <p:sldId id="361" r:id="rId33"/>
    <p:sldId id="362" r:id="rId34"/>
    <p:sldId id="363" r:id="rId35"/>
    <p:sldId id="364" r:id="rId36"/>
    <p:sldId id="344" r:id="rId37"/>
    <p:sldId id="350" r:id="rId38"/>
    <p:sldId id="351" r:id="rId39"/>
    <p:sldId id="352" r:id="rId40"/>
    <p:sldId id="353" r:id="rId41"/>
    <p:sldId id="369" r:id="rId42"/>
  </p:sldIdLst>
  <p:sldSz cx="9144000" cy="6858000" type="screen4x3"/>
  <p:notesSz cx="7010400" cy="92964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00"/>
    <a:srgbClr val="008000"/>
    <a:srgbClr val="00FF00"/>
    <a:srgbClr val="8EC88E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>
        <p:scale>
          <a:sx n="118" d="100"/>
          <a:sy n="118" d="100"/>
        </p:scale>
        <p:origin x="-7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hu-HU"/>
              <a:t>EVDSZ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2022C2-3736-4106-B846-F3B85F11D9FB}" type="datetimeFigureOut">
              <a:rPr lang="hu-HU"/>
              <a:pPr>
                <a:defRPr/>
              </a:pPr>
              <a:t>2015.01.28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E8651A1-E51C-46EA-BA6A-05E689EBAFE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hu-HU"/>
              <a:t>EVDSZ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370790-FECA-4E93-A6B4-927BCC742A24}" type="datetimeFigureOut">
              <a:rPr lang="hu-HU"/>
              <a:pPr>
                <a:defRPr/>
              </a:pPr>
              <a:t>2015.01.28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F94D7F4-2139-4540-B01D-861D3E4A8E2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u-HU" smtClean="0"/>
              <a:t>Munkavédelmi érdekképviselet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676AA-04AB-420F-A060-99C8E9D4607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AAB87-0EF8-44A1-B1F4-365FFC754E3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18043-75EF-4604-AB7F-CFF68016E01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A3DAE-6BBF-479C-8F1E-9D8CC5FD853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F62D0-F76E-4E1E-AFAE-7D202E61AE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F07DD-7560-450E-AB56-825DF315AF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670E7-4FC8-4B4B-992C-F226ECEC84A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33225-5D6C-4729-95A0-97740E0255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4C0FD-BE7A-4E11-85EF-0F1F43A089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62F51-F372-4D5F-A765-42B3962907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6C6BD-276B-4FF8-BBD8-D6FCD261247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3A3510D-659C-4378-8C59-C507B6D8A5F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29" r:id="rId2"/>
    <p:sldLayoutId id="2147483831" r:id="rId3"/>
    <p:sldLayoutId id="2147483828" r:id="rId4"/>
    <p:sldLayoutId id="2147483827" r:id="rId5"/>
    <p:sldLayoutId id="2147483826" r:id="rId6"/>
    <p:sldLayoutId id="2147483825" r:id="rId7"/>
    <p:sldLayoutId id="2147483824" r:id="rId8"/>
    <p:sldLayoutId id="2147483832" r:id="rId9"/>
    <p:sldLayoutId id="2147483823" r:id="rId10"/>
    <p:sldLayoutId id="214748382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Kép 3" descr="kicsi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8738" y="314325"/>
            <a:ext cx="10191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artalom helye 10"/>
          <p:cNvSpPr>
            <a:spLocks noGrp="1"/>
          </p:cNvSpPr>
          <p:nvPr>
            <p:ph idx="1"/>
          </p:nvPr>
        </p:nvSpPr>
        <p:spPr>
          <a:xfrm>
            <a:off x="457200" y="2444750"/>
            <a:ext cx="8229600" cy="2424113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hu-HU" sz="2800" smtClean="0">
                <a:solidFill>
                  <a:srgbClr val="003300"/>
                </a:solidFill>
                <a:latin typeface="Verdana" pitchFamily="34" charset="0"/>
              </a:rPr>
              <a:t>TÁMOP -2.5.3.A-13/1-2013-0025</a:t>
            </a:r>
            <a:r>
              <a:rPr lang="hu-HU" sz="2800" smtClean="0"/>
              <a:t> </a:t>
            </a:r>
            <a:endParaRPr lang="hu-HU" sz="2800" smtClean="0">
              <a:solidFill>
                <a:srgbClr val="003300"/>
              </a:solidFill>
              <a:latin typeface="Verdana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endParaRPr lang="hu-HU" sz="2800" smtClean="0">
              <a:solidFill>
                <a:srgbClr val="003300"/>
              </a:solidFill>
              <a:latin typeface="Verdana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hu-HU" sz="2400" b="1" smtClean="0">
                <a:solidFill>
                  <a:srgbClr val="003300"/>
                </a:solidFill>
                <a:latin typeface="Verdana" pitchFamily="34" charset="0"/>
              </a:rPr>
              <a:t>Az EVDSZ társadalmi szerepvállalásának szélesítése a Dél-Dunántúli Régióban</a:t>
            </a:r>
          </a:p>
        </p:txBody>
      </p:sp>
      <p:sp>
        <p:nvSpPr>
          <p:cNvPr id="5123" name="Dia számának helye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427956E-49CC-4937-B5CD-3189A181F4E3}" type="slidenum">
              <a:rPr lang="hu-HU"/>
              <a:pPr>
                <a:defRPr/>
              </a:pPr>
              <a:t>1</a:t>
            </a:fld>
            <a:endParaRPr lang="hu-HU" dirty="0"/>
          </a:p>
        </p:txBody>
      </p:sp>
      <p:pic>
        <p:nvPicPr>
          <p:cNvPr id="15365" name="Picture 5" descr="USZT_logo_cmy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5999163"/>
            <a:ext cx="2257425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Kép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0613" y="5810250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3200" i="1" dirty="0" smtClean="0">
                <a:solidFill>
                  <a:schemeClr val="tx1"/>
                </a:solidFill>
              </a:rPr>
              <a:t>A MUNKÁLTATÓK ÉS A MUNKAVÁLLALÓK KÖTELESSÉGEI ÉS JOGAI</a:t>
            </a:r>
            <a:endParaRPr lang="hu-HU" sz="3200" dirty="0"/>
          </a:p>
        </p:txBody>
      </p:sp>
      <p:sp>
        <p:nvSpPr>
          <p:cNvPr id="25603" name="Tartalom helye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0561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i="1" u="sng" smtClean="0"/>
              <a:t>A munkavállaló kötelezettsége:  </a:t>
            </a:r>
            <a:r>
              <a:rPr lang="hu-HU" i="1" smtClean="0"/>
              <a:t>(Mtv. 60. §)</a:t>
            </a:r>
          </a:p>
          <a:p>
            <a:pPr>
              <a:buFont typeface="Wingdings 2" pitchFamily="18" charset="2"/>
              <a:buNone/>
            </a:pPr>
            <a:r>
              <a:rPr lang="hu-HU" smtClean="0"/>
              <a:t>Pl.: </a:t>
            </a:r>
            <a:r>
              <a:rPr lang="hu-HU" b="1" smtClean="0"/>
              <a:t>A munkavállaló csak a biztonságos munkavégzésre alkalmas állapotban, a munkavédelemre vonatkozó szabályok, utasítások megtartásával, a munkavédelmi oktatásnak megfelelően végezhet munkát. </a:t>
            </a:r>
          </a:p>
          <a:p>
            <a:pPr>
              <a:buFont typeface="Wingdings 2" pitchFamily="18" charset="2"/>
              <a:buNone/>
            </a:pPr>
            <a:r>
              <a:rPr lang="hu-HU" b="1" smtClean="0"/>
              <a:t>A munkavállaló köteles munkatársaival együttműködni, és munkáját úgy végezni, hogy ez saját vagy más egészségét és testi épségét ne veszélyeztesse. </a:t>
            </a: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1492AB-BA3B-4704-A7C1-BA386CADDF6B}" type="slidenum">
              <a:rPr lang="hu-HU"/>
              <a:pPr>
                <a:defRPr/>
              </a:pPr>
              <a:t>10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algn="ctr"/>
            <a:r>
              <a:rPr lang="hu-HU" sz="3200" i="1" smtClean="0">
                <a:solidFill>
                  <a:schemeClr val="tx1"/>
                </a:solidFill>
              </a:rPr>
              <a:t>A MUNKÁLTATÓK ÉS A MUNKAVÁLLALÓK KÖTELESSÉGEI ÉS JOGAI</a:t>
            </a:r>
            <a:endParaRPr lang="hu-HU" sz="3200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i="1" u="sng" dirty="0" smtClean="0"/>
              <a:t>A munkavállaló jogai: </a:t>
            </a:r>
            <a:r>
              <a:rPr lang="hu-HU" i="1" dirty="0" smtClean="0"/>
              <a:t>(</a:t>
            </a:r>
            <a:r>
              <a:rPr lang="hu-HU" i="1" dirty="0" err="1" smtClean="0"/>
              <a:t>Mtv</a:t>
            </a:r>
            <a:r>
              <a:rPr lang="hu-HU" i="1" dirty="0" smtClean="0"/>
              <a:t>. 61-63. §)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dirty="0" smtClean="0"/>
              <a:t>Pl.: </a:t>
            </a:r>
            <a:r>
              <a:rPr lang="hu-HU" b="1" dirty="0" smtClean="0"/>
              <a:t>A munkavállaló jogosult megkövetelni a munkáltatójától</a:t>
            </a: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i="1" dirty="0" smtClean="0"/>
              <a:t>a)</a:t>
            </a:r>
            <a:r>
              <a:rPr lang="hu-HU" dirty="0" smtClean="0"/>
              <a:t> </a:t>
            </a:r>
            <a:r>
              <a:rPr lang="hu-HU" b="1" dirty="0" smtClean="0"/>
              <a:t>az egészséget nem veszélyeztető és biztonságos munkavégzés feltételeit, a veszélyes tevékenységhez a munkavédelemre vonatkozó szabályokban előírt védőintézkedések megvalósítását;</a:t>
            </a: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i="1" dirty="0" smtClean="0"/>
              <a:t>b)</a:t>
            </a:r>
            <a:r>
              <a:rPr lang="hu-HU" dirty="0" smtClean="0"/>
              <a:t> </a:t>
            </a:r>
            <a:r>
              <a:rPr lang="hu-HU" b="1" dirty="0" smtClean="0"/>
              <a:t>az egészséget nem veszélyeztető és biztonságos munkavégzéshez szükséges ismeretek rendelkezésére bocsátását, a betanuláshoz való lehetőség biztosítását;</a:t>
            </a: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FF80F-AEE7-43A6-87BF-EE6BCA677D89}" type="slidenum">
              <a:rPr lang="hu-HU"/>
              <a:pPr>
                <a:defRPr/>
              </a:pPr>
              <a:t>11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60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27651" name="Tartalom helye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7038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i="1" smtClean="0"/>
              <a:t>c)</a:t>
            </a:r>
            <a:r>
              <a:rPr lang="hu-HU" smtClean="0"/>
              <a:t> </a:t>
            </a:r>
            <a:r>
              <a:rPr lang="hu-HU" b="1" smtClean="0"/>
              <a:t>a munkavégzéshez munkavédelmi szempontból szükséges felszerelések, munka- és védőeszközök, az előírt védőital, valamint tisztálkodó szerek  és tisztálkodási lehetőség biztosítását.</a:t>
            </a:r>
          </a:p>
          <a:p>
            <a:pPr>
              <a:buFont typeface="Wingdings 2" pitchFamily="18" charset="2"/>
              <a:buNone/>
            </a:pPr>
            <a:endParaRPr lang="hu-HU" b="1" smtClean="0"/>
          </a:p>
          <a:p>
            <a:pPr>
              <a:buFont typeface="Wingdings 2" pitchFamily="18" charset="2"/>
              <a:buNone/>
            </a:pPr>
            <a:r>
              <a:rPr lang="hu-HU" b="1" smtClean="0"/>
              <a:t>A munkavállaló jogosult megtagadni a munkavégzést, ha azzal életét, egészségét vagy testi épségét közvetlenül és súlyosan veszélyeztetné. </a:t>
            </a: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3E224-156D-4A25-8249-437B609BD6E0}" type="slidenum">
              <a:rPr lang="hu-HU"/>
              <a:pPr>
                <a:defRPr/>
              </a:pPr>
              <a:t>12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4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5400" dirty="0" smtClean="0"/>
              <a:t/>
            </a:r>
            <a:br>
              <a:rPr lang="hu-HU" sz="5400" dirty="0" smtClean="0"/>
            </a:br>
            <a:r>
              <a:rPr lang="hu-HU" sz="8800" i="1" dirty="0" smtClean="0"/>
              <a:t> </a:t>
            </a:r>
            <a:r>
              <a:rPr lang="hu-HU" sz="5400" i="1" dirty="0" smtClean="0"/>
              <a:t> </a:t>
            </a:r>
            <a:r>
              <a:rPr lang="hu-HU" sz="2800" i="1" dirty="0" smtClean="0">
                <a:solidFill>
                  <a:schemeClr val="tx1"/>
                </a:solidFill>
              </a:rPr>
              <a:t>MUNKAVÉDELMI ÉRDEKKÉPVISELET, ÉRDEKEGYEZTETÉS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28675" name="Tartalom helye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i="1" u="sng" smtClean="0"/>
              <a:t>A munkavállalókkal folytatott tanácskozás:</a:t>
            </a:r>
          </a:p>
          <a:p>
            <a:pPr>
              <a:buFont typeface="Wingdings 2" pitchFamily="18" charset="2"/>
              <a:buNone/>
            </a:pPr>
            <a:endParaRPr lang="hu-HU" b="1" u="sng" smtClean="0"/>
          </a:p>
          <a:p>
            <a:pPr>
              <a:buFont typeface="Wingdings 2" pitchFamily="18" charset="2"/>
              <a:buNone/>
            </a:pPr>
            <a:r>
              <a:rPr lang="hu-HU" b="1" smtClean="0"/>
              <a:t>A munkáltató az egészséges és biztonságos munkavégzés </a:t>
            </a:r>
            <a:r>
              <a:rPr lang="hu-HU" b="1" smtClean="0">
                <a:solidFill>
                  <a:srgbClr val="FF0000"/>
                </a:solidFill>
              </a:rPr>
              <a:t>érdekében köteles a munkavállalókkal, illetve munkavédelmi képviselőikkel tanácskozni,</a:t>
            </a:r>
            <a:r>
              <a:rPr lang="hu-HU" b="1" smtClean="0"/>
              <a:t> valamint biztosítani részükre a lehetőséget, hogy részt vehessenek az egészségre és biztonságra vonatkozó munkáltatói intézkedés kellő időben történő előzetes megvitatásában.</a:t>
            </a:r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52F7D-4943-4259-AA16-72419A5FFBCE}" type="slidenum">
              <a:rPr lang="hu-HU"/>
              <a:pPr>
                <a:defRPr/>
              </a:pPr>
              <a:t>13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60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b="1" dirty="0" smtClean="0"/>
              <a:t>A munkavállalók közvetlenül vagy munkavédelmi képviselőik útján – az előző pontban meghatározottak mellett – különösen a következő munkáltatói kötelezettségek tekintetében jogosultak tanácskozást folytatni:</a:t>
            </a:r>
            <a:endParaRPr lang="hu-HU" dirty="0" smtClean="0"/>
          </a:p>
          <a:p>
            <a:pPr marL="514350" indent="-514350" fontAlgn="auto">
              <a:spcAft>
                <a:spcPts val="0"/>
              </a:spcAft>
              <a:buClrTx/>
              <a:buFont typeface="+mj-lt"/>
              <a:buAutoNum type="alphaLcPeriod"/>
              <a:defRPr/>
            </a:pPr>
            <a:r>
              <a:rPr lang="hu-HU" b="1" dirty="0" smtClean="0"/>
              <a:t>a munkavédelmi feladatok elvégzésében érintett személyek kijelölése, foglalkoztatása, tevékenysége</a:t>
            </a:r>
          </a:p>
          <a:p>
            <a:pPr marL="514350" indent="-514350" fontAlgn="auto">
              <a:spcAft>
                <a:spcPts val="0"/>
              </a:spcAft>
              <a:buClrTx/>
              <a:buFont typeface="+mj-lt"/>
              <a:buAutoNum type="alphaLcPeriod"/>
              <a:defRPr/>
            </a:pPr>
            <a:r>
              <a:rPr lang="hu-HU" b="1" dirty="0" smtClean="0"/>
              <a:t>a munkavédelmi tartalmú információk biztosítása</a:t>
            </a:r>
          </a:p>
          <a:p>
            <a:pPr marL="514350" indent="-514350" fontAlgn="auto">
              <a:spcAft>
                <a:spcPts val="0"/>
              </a:spcAft>
              <a:buClrTx/>
              <a:buFont typeface="+mj-lt"/>
              <a:buAutoNum type="alphaLcPeriod"/>
              <a:defRPr/>
            </a:pPr>
            <a:r>
              <a:rPr lang="hu-HU" b="1" dirty="0" smtClean="0"/>
              <a:t>a munkavédelmi oktatás megtervezése és megszervezése.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194B9-8F6B-497A-BD8D-6BF2BB3B57C9}" type="slidenum">
              <a:rPr lang="hu-HU"/>
              <a:pPr>
                <a:defRPr/>
              </a:pPr>
              <a:t>14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10800000" flipV="1">
            <a:off x="457200" y="0"/>
            <a:ext cx="8229600" cy="460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0723" name="Tartalom helye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smtClean="0"/>
              <a:t>A tanácskozás során biztosítani kell a kiegyensúlyozott részvételt, a munkavállalók, illetve munkavédelmi képviselőik javaslattételi jogát.</a:t>
            </a:r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b="1" smtClean="0"/>
              <a:t>A kiegyensúlyozott részvétel érdekében a munkáltató köteles a munkavédelmi kérdésben intézkedési jogkörrel bíró személlyel képviseltetni magát a tanácskozáson.</a:t>
            </a:r>
            <a:endParaRPr lang="hu-HU" smtClean="0"/>
          </a:p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C94BF-6BE3-4615-96DE-C52E4E60D78B}" type="slidenum">
              <a:rPr lang="hu-HU"/>
              <a:pPr>
                <a:defRPr/>
              </a:pPr>
              <a:t>15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 anchor="t"/>
          <a:lstStyle/>
          <a:p>
            <a:pPr algn="ctr"/>
            <a:r>
              <a:rPr lang="hu-HU" sz="4800" i="1" smtClean="0">
                <a:solidFill>
                  <a:schemeClr val="tx1"/>
                </a:solidFill>
              </a:rPr>
              <a:t>A munkavédelmi képviselő</a:t>
            </a:r>
            <a:endParaRPr lang="hu-HU" sz="4800" smtClean="0"/>
          </a:p>
        </p:txBody>
      </p:sp>
      <p:sp>
        <p:nvSpPr>
          <p:cNvPr id="317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hu-HU" sz="2800" b="1" u="sng" smtClean="0"/>
              <a:t>Fogalmi meghatározás:</a:t>
            </a:r>
          </a:p>
          <a:p>
            <a:pPr algn="just"/>
            <a:endParaRPr lang="hu-HU" sz="2800" b="1" u="sng" smtClean="0"/>
          </a:p>
          <a:p>
            <a:pPr algn="just">
              <a:buFont typeface="Wingdings 2" pitchFamily="18" charset="2"/>
              <a:buNone/>
            </a:pPr>
            <a:r>
              <a:rPr lang="hu-HU" sz="2800" b="1" smtClean="0"/>
              <a:t>Olyan, a munkavállalók által választott személy, aki a munkáltatóval való együttműködés során képviseli az egészséget nem veszélyeztető és biztonságos munkavégzéssel összefüggő munkavállalói jogokat és érdekeket.</a:t>
            </a:r>
            <a:endParaRPr lang="hu-HU" sz="2800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172088-D745-4161-8C07-B372C9468973}" type="slidenum">
              <a:rPr lang="hu-HU"/>
              <a:pPr>
                <a:defRPr/>
              </a:pPr>
              <a:t>16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6588"/>
          </a:xfrm>
        </p:spPr>
        <p:txBody>
          <a:bodyPr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4400" dirty="0" smtClean="0">
                <a:solidFill>
                  <a:schemeClr val="tx1"/>
                </a:solidFill>
              </a:rPr>
              <a:t>Munkavédelmi képviselő választás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sz="2800" dirty="0" smtClean="0"/>
              <a:t>A munkavállalók jogosultak </a:t>
            </a:r>
            <a:r>
              <a:rPr lang="hu-HU" sz="2800" b="1" dirty="0" smtClean="0">
                <a:solidFill>
                  <a:srgbClr val="00B0F0"/>
                </a:solidFill>
              </a:rPr>
              <a:t>maguk közül </a:t>
            </a:r>
            <a:r>
              <a:rPr lang="hu-HU" sz="2800" dirty="0" smtClean="0"/>
              <a:t>képviselőt vagy képviselőket választani: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hu-HU" sz="2800" b="1" i="1" dirty="0" smtClean="0"/>
              <a:t>Választásra jogosult: </a:t>
            </a:r>
            <a:r>
              <a:rPr lang="hu-HU" sz="2800" dirty="0" smtClean="0"/>
              <a:t>- a munkáltatóval munkaviszonyban álló </a:t>
            </a:r>
            <a:r>
              <a:rPr lang="hu-HU" sz="2800" i="1" dirty="0" smtClean="0">
                <a:solidFill>
                  <a:srgbClr val="00B0F0"/>
                </a:solidFill>
              </a:rPr>
              <a:t>és az adott telephelyen dolgozó </a:t>
            </a:r>
            <a:r>
              <a:rPr lang="hu-HU" sz="2800" dirty="0" smtClean="0"/>
              <a:t>munkavállaló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hu-HU" sz="2800" b="1" i="1" dirty="0" smtClean="0"/>
              <a:t>Választható: </a:t>
            </a:r>
            <a:r>
              <a:rPr lang="hu-HU" sz="2800" dirty="0" smtClean="0"/>
              <a:t>- a munkáltatóval munkaviszonyban álló  </a:t>
            </a:r>
            <a:r>
              <a:rPr lang="hu-HU" sz="2800" dirty="0" smtClean="0">
                <a:solidFill>
                  <a:srgbClr val="0070C0"/>
                </a:solidFill>
              </a:rPr>
              <a:t>(6 hó) </a:t>
            </a:r>
            <a:r>
              <a:rPr lang="hu-HU" sz="2800" i="1" dirty="0" smtClean="0">
                <a:solidFill>
                  <a:srgbClr val="00B0F0"/>
                </a:solidFill>
              </a:rPr>
              <a:t>és az adott telephelyen dolgozó</a:t>
            </a:r>
            <a:r>
              <a:rPr lang="hu-HU" sz="2800" i="1" dirty="0" smtClean="0"/>
              <a:t> </a:t>
            </a:r>
            <a:r>
              <a:rPr lang="hu-HU" sz="2800" b="1" i="1" dirty="0" smtClean="0">
                <a:solidFill>
                  <a:srgbClr val="FF0000"/>
                </a:solidFill>
              </a:rPr>
              <a:t>cselekvőképes</a:t>
            </a:r>
            <a:r>
              <a:rPr lang="hu-HU" sz="2800" i="1" dirty="0" smtClean="0"/>
              <a:t> </a:t>
            </a:r>
            <a:r>
              <a:rPr lang="hu-HU" sz="2800" dirty="0" smtClean="0"/>
              <a:t>munkavállaló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F128B-E6D8-444F-8516-E6558B6880D4}" type="slidenum">
              <a:rPr lang="hu-HU"/>
              <a:pPr>
                <a:defRPr/>
              </a:pPr>
              <a:t>17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6588"/>
          </a:xfrm>
        </p:spPr>
        <p:txBody>
          <a:bodyPr anchor="t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4000" dirty="0" smtClean="0">
                <a:solidFill>
                  <a:schemeClr val="tx1"/>
                </a:solidFill>
              </a:rPr>
              <a:t>Munkavédelmi képviselő választás</a:t>
            </a:r>
            <a:endParaRPr lang="hu-HU" sz="40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6958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sz="3200" b="1" dirty="0" smtClean="0"/>
              <a:t>T</a:t>
            </a:r>
            <a:r>
              <a:rPr lang="hu-HU" sz="3600" b="1" dirty="0" smtClean="0"/>
              <a:t>erületi elv: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sz="3600" dirty="0" smtClean="0"/>
              <a:t>a munkáltató önálló telephelyén, részlegénél akkor lehet munkavédelmi képviselőt választani, ha az 54–56. §</a:t>
            </a:r>
            <a:r>
              <a:rPr lang="hu-HU" sz="3600" dirty="0" err="1" smtClean="0"/>
              <a:t>-okban</a:t>
            </a:r>
            <a:r>
              <a:rPr lang="hu-HU" sz="3600" dirty="0" smtClean="0"/>
              <a:t> meghatározott munkáltatói munkavédelmi jogosítványok az </a:t>
            </a:r>
            <a:r>
              <a:rPr lang="hu-HU" sz="3600" b="1" dirty="0" smtClean="0">
                <a:solidFill>
                  <a:srgbClr val="C00000"/>
                </a:solidFill>
              </a:rPr>
              <a:t>önálló</a:t>
            </a:r>
            <a:r>
              <a:rPr lang="hu-HU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hu-HU" sz="3600" dirty="0" smtClean="0">
                <a:solidFill>
                  <a:srgbClr val="00B0F0"/>
                </a:solidFill>
              </a:rPr>
              <a:t>telephely</a:t>
            </a:r>
            <a:r>
              <a:rPr lang="hu-HU" sz="3600" dirty="0" smtClean="0"/>
              <a:t>, </a:t>
            </a:r>
            <a:r>
              <a:rPr lang="hu-HU" sz="3600" dirty="0" smtClean="0">
                <a:solidFill>
                  <a:srgbClr val="FF0000"/>
                </a:solidFill>
              </a:rPr>
              <a:t>részleg </a:t>
            </a:r>
            <a:r>
              <a:rPr lang="hu-HU" sz="3600" dirty="0" smtClean="0"/>
              <a:t>vezetőjét részben vagy egészben megilletik.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273E2-3DBA-4860-8AED-8787371D586F}" type="slidenum">
              <a:rPr lang="hu-HU"/>
              <a:pPr>
                <a:defRPr/>
              </a:pPr>
              <a:t>18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 anchor="t"/>
          <a:lstStyle/>
          <a:p>
            <a:pPr algn="ctr"/>
            <a:r>
              <a:rPr lang="hu-HU" sz="4000" smtClean="0">
                <a:solidFill>
                  <a:schemeClr val="tx1"/>
                </a:solidFill>
              </a:rPr>
              <a:t>Munkavédelmi képviselő választás</a:t>
            </a:r>
          </a:p>
        </p:txBody>
      </p:sp>
      <p:sp>
        <p:nvSpPr>
          <p:cNvPr id="34819" name="Tartalom helye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695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800" b="1" smtClean="0"/>
              <a:t>Példák a munkáltatói jogosítványokra</a:t>
            </a:r>
          </a:p>
          <a:p>
            <a:pPr>
              <a:buFont typeface="Wingdings 2" pitchFamily="18" charset="2"/>
              <a:buNone/>
            </a:pPr>
            <a:r>
              <a:rPr lang="hu-HU" sz="2800" b="1" smtClean="0"/>
              <a:t>A munkáltató köteles:</a:t>
            </a:r>
          </a:p>
          <a:p>
            <a:pPr>
              <a:buFont typeface="Wingdings 2" pitchFamily="18" charset="2"/>
              <a:buNone/>
            </a:pPr>
            <a:r>
              <a:rPr lang="hu-HU" sz="2800" smtClean="0"/>
              <a:t>Pl.: 	</a:t>
            </a:r>
            <a:r>
              <a:rPr lang="hu-HU" sz="2800" i="1" smtClean="0"/>
              <a:t>a)</a:t>
            </a:r>
            <a:r>
              <a:rPr lang="hu-HU" sz="2800" smtClean="0"/>
              <a:t> a szükséges utasításokat és tájékoztatást a munkavégzést megelőzően a munkavállalónak megadni;</a:t>
            </a:r>
          </a:p>
          <a:p>
            <a:pPr>
              <a:buFont typeface="Wingdings 2" pitchFamily="18" charset="2"/>
              <a:buNone/>
            </a:pPr>
            <a:r>
              <a:rPr lang="hu-HU" sz="2800" i="1" smtClean="0"/>
              <a:t>		b)</a:t>
            </a:r>
            <a:r>
              <a:rPr lang="hu-HU" sz="2800" smtClean="0"/>
              <a:t> rendszeresen meggyőződni arról, hogy a munkakörülmények megfelelnek-e a követelményeknek, a munkavállalók ismerik, illetve megtartják-e a rájuk vonatkozó rendelkezéseket;</a:t>
            </a:r>
          </a:p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46772-9FAF-4700-9AA4-248A2B7758C8}" type="slidenum">
              <a:rPr lang="hu-HU"/>
              <a:pPr>
                <a:defRPr/>
              </a:pPr>
              <a:t>19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Kép 3" descr="kicsib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78738" y="314325"/>
            <a:ext cx="10191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400" b="1" smtClean="0"/>
              <a:t>A magyarországi és a villamosenergia-iparban működő szakszervezetek helyzete és kilátásai a szervezettség tükrében</a:t>
            </a:r>
          </a:p>
        </p:txBody>
      </p:sp>
      <p:sp>
        <p:nvSpPr>
          <p:cNvPr id="16388" name="Tartalom helye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hu-HU" altLang="hu-HU" sz="2800" smtClean="0">
                <a:solidFill>
                  <a:srgbClr val="003300"/>
                </a:solidFill>
                <a:latin typeface="Verdana" pitchFamily="34" charset="0"/>
              </a:rPr>
              <a:t>TÁMOP -2-5-3-A-13/1-2013-0025</a:t>
            </a:r>
          </a:p>
          <a:p>
            <a:pPr marL="0" indent="0" algn="ctr">
              <a:buFont typeface="Wingdings 2" pitchFamily="18" charset="2"/>
              <a:buNone/>
            </a:pPr>
            <a:endParaRPr lang="hu-HU" altLang="hu-HU" sz="2800" smtClean="0">
              <a:solidFill>
                <a:srgbClr val="003300"/>
              </a:solidFill>
              <a:latin typeface="Verdana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hu-HU" altLang="hu-HU" sz="2400" b="1" smtClean="0">
                <a:solidFill>
                  <a:srgbClr val="003300"/>
                </a:solidFill>
                <a:latin typeface="Verdana" pitchFamily="34" charset="0"/>
              </a:rPr>
              <a:t>Az EVDSZ társadalmi szerepvállalásának szélesítése a Dél-Dunántúli Régióban</a:t>
            </a:r>
          </a:p>
          <a:p>
            <a:pPr marL="0" indent="0" algn="ctr">
              <a:buFont typeface="Wingdings 2" pitchFamily="18" charset="2"/>
              <a:buNone/>
            </a:pPr>
            <a:endParaRPr lang="hu-HU" altLang="hu-HU" sz="2400" b="1" smtClean="0">
              <a:solidFill>
                <a:srgbClr val="003300"/>
              </a:solidFill>
              <a:latin typeface="Verdana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hu-HU" altLang="hu-HU" sz="1800" b="1" smtClean="0">
                <a:solidFill>
                  <a:srgbClr val="003300"/>
                </a:solidFill>
                <a:latin typeface="Verdana" pitchFamily="34" charset="0"/>
              </a:rPr>
              <a:t>Siófok, 2014. április 11.</a:t>
            </a:r>
          </a:p>
        </p:txBody>
      </p:sp>
      <p:sp>
        <p:nvSpPr>
          <p:cNvPr id="16389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B015F4-677E-440D-9A79-153F77AC89C2}" type="slidenum">
              <a:rPr lang="hu-HU" altLang="hu-HU">
                <a:solidFill>
                  <a:srgbClr val="DFE0D4"/>
                </a:solidFill>
                <a:latin typeface="Constantia" pitchFamily="18" charset="0"/>
              </a:rPr>
              <a:pPr/>
              <a:t>2</a:t>
            </a:fld>
            <a:endParaRPr lang="hu-HU" altLang="hu-HU">
              <a:solidFill>
                <a:srgbClr val="DFE0D4"/>
              </a:solidFill>
              <a:latin typeface="Constantia" pitchFamily="18" charset="0"/>
            </a:endParaRPr>
          </a:p>
        </p:txBody>
      </p:sp>
      <p:pic>
        <p:nvPicPr>
          <p:cNvPr id="16390" name="Picture 5" descr="USZT_logo_cmy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5999163"/>
            <a:ext cx="2257425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Kép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0613" y="5810250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6588"/>
          </a:xfrm>
        </p:spPr>
        <p:txBody>
          <a:bodyPr anchor="t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4000" dirty="0" smtClean="0">
                <a:solidFill>
                  <a:schemeClr val="tx1"/>
                </a:solidFill>
              </a:rPr>
              <a:t>Munkavédelmi képviselő választás</a:t>
            </a:r>
            <a:endParaRPr lang="hu-HU" sz="4000" dirty="0">
              <a:solidFill>
                <a:schemeClr val="tx1"/>
              </a:solidFill>
            </a:endParaRPr>
          </a:p>
        </p:txBody>
      </p:sp>
      <p:sp>
        <p:nvSpPr>
          <p:cNvPr id="35843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800" smtClean="0"/>
              <a:t>A munkavédelmi képviselők </a:t>
            </a:r>
            <a:r>
              <a:rPr lang="hu-HU" sz="2800" b="1" smtClean="0">
                <a:solidFill>
                  <a:srgbClr val="FF0000"/>
                </a:solidFill>
              </a:rPr>
              <a:t>megválasztásának</a:t>
            </a:r>
            <a:r>
              <a:rPr lang="hu-HU" sz="2800" smtClean="0"/>
              <a:t>, megbízatása megszűnésének, visszahívásának </a:t>
            </a:r>
            <a:r>
              <a:rPr lang="hu-HU" sz="2800" b="1" smtClean="0">
                <a:solidFill>
                  <a:srgbClr val="FF0000"/>
                </a:solidFill>
              </a:rPr>
              <a:t>rendjére</a:t>
            </a:r>
            <a:r>
              <a:rPr lang="hu-HU" sz="2800" smtClean="0"/>
              <a:t>, </a:t>
            </a:r>
            <a:r>
              <a:rPr lang="hu-HU" sz="2800" smtClean="0">
                <a:solidFill>
                  <a:srgbClr val="0070C0"/>
                </a:solidFill>
              </a:rPr>
              <a:t>működési területére </a:t>
            </a:r>
            <a:r>
              <a:rPr lang="hu-HU" sz="2800" smtClean="0"/>
              <a:t>a Munka Törvénykönyvéről szóló 2012. évi I. </a:t>
            </a:r>
          </a:p>
          <a:p>
            <a:pPr>
              <a:buFont typeface="Wingdings 2" pitchFamily="18" charset="2"/>
              <a:buNone/>
            </a:pPr>
            <a:r>
              <a:rPr lang="hu-HU" sz="2800" smtClean="0">
                <a:solidFill>
                  <a:srgbClr val="FF0000"/>
                </a:solidFill>
              </a:rPr>
              <a:t>Az üzemi tanács tagjaira</a:t>
            </a:r>
            <a:r>
              <a:rPr lang="hu-HU" sz="2800" smtClean="0"/>
              <a:t>, illetve az üzemi megbízottra </a:t>
            </a:r>
            <a:r>
              <a:rPr lang="hu-HU" sz="2800" u="sng" smtClean="0"/>
              <a:t>vonatkozó </a:t>
            </a:r>
            <a:r>
              <a:rPr lang="hu-HU" sz="2800" smtClean="0"/>
              <a:t>rendelkezéseit kell </a:t>
            </a:r>
            <a:r>
              <a:rPr lang="hu-HU" sz="2800" smtClean="0">
                <a:solidFill>
                  <a:srgbClr val="0070C0"/>
                </a:solidFill>
              </a:rPr>
              <a:t>megfelelően alkalmazni</a:t>
            </a:r>
            <a:r>
              <a:rPr lang="hu-HU" sz="2800" smtClean="0"/>
              <a:t>, ideértve a központi munkavédelmi bizottság megalakításának lehetőségét is.</a:t>
            </a:r>
          </a:p>
          <a:p>
            <a:pPr>
              <a:buFont typeface="Wingdings 2" pitchFamily="18" charset="2"/>
              <a:buNone/>
            </a:pPr>
            <a:endParaRPr lang="hu-HU" sz="240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7472C-D5BB-42BD-91DF-DBB8FFF24E62}" type="slidenum">
              <a:rPr lang="hu-HU"/>
              <a:pPr>
                <a:defRPr/>
              </a:pPr>
              <a:t>20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 anchor="t"/>
          <a:lstStyle/>
          <a:p>
            <a:r>
              <a:rPr lang="hu-HU" sz="4800" smtClean="0">
                <a:solidFill>
                  <a:schemeClr val="tx1"/>
                </a:solidFill>
              </a:rPr>
              <a:t>A munkavédelmi képviselő jogai</a:t>
            </a:r>
          </a:p>
        </p:txBody>
      </p:sp>
      <p:sp>
        <p:nvSpPr>
          <p:cNvPr id="3686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800" b="1" smtClean="0"/>
              <a:t>A munkavédelmi képviselő – a munkavállalókkal folytatott tanácskozásnál leírtakat is figyelembe véve – jogosult meggyőződni a munkahelyeken az egészséget nem veszélyeztető és biztonságos munkavégzés követelményeinek érvényesüléséről.</a:t>
            </a:r>
          </a:p>
          <a:p>
            <a:pPr>
              <a:buClrTx/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E412-8CB3-430E-BADB-3E9101C30BCB}" type="slidenum">
              <a:rPr lang="hu-HU"/>
              <a:pPr>
                <a:defRPr/>
              </a:pPr>
              <a:t>21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10800000" flipV="1">
            <a:off x="457200" y="658813"/>
            <a:ext cx="8229600" cy="460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7891" name="Tartalom helye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3435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800" b="1" smtClean="0"/>
              <a:t>Így különösen: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hu-HU" sz="2800" smtClean="0"/>
              <a:t> </a:t>
            </a:r>
            <a:r>
              <a:rPr lang="hu-HU" sz="2800" b="1" smtClean="0"/>
              <a:t>a munkahelyek, a munkaeszközök és egyéni védőeszközök biztonságos állapotáról;</a:t>
            </a:r>
            <a:endParaRPr lang="hu-HU" sz="2800" smtClean="0"/>
          </a:p>
          <a:p>
            <a:pPr>
              <a:buClrTx/>
              <a:buFont typeface="Wingdings" pitchFamily="2" charset="2"/>
              <a:buChar char="Ø"/>
            </a:pPr>
            <a:r>
              <a:rPr lang="hu-HU" sz="2800" b="1" smtClean="0"/>
              <a:t>az egészség megóvására, illetőleg a munkabalesetek és foglalkozási megbetegedések megelőzésére tett intézkedések végrehajtásáról;</a:t>
            </a:r>
            <a:endParaRPr lang="hu-HU" sz="2800" smtClean="0"/>
          </a:p>
          <a:p>
            <a:pPr>
              <a:buClrTx/>
              <a:buFont typeface="Wingdings" pitchFamily="2" charset="2"/>
              <a:buChar char="Ø"/>
            </a:pPr>
            <a:r>
              <a:rPr lang="hu-HU" sz="2800" b="1" smtClean="0"/>
              <a:t>a munkavállalóknak az egészséget nem veszélyeztető és biztonságos munkavégzésre történő felkészítéséről és felkészültségéről.</a:t>
            </a:r>
            <a:endParaRPr lang="hu-HU" sz="2800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513BC4-0E1E-4AF6-B046-2B8835FAC365}" type="slidenum">
              <a:rPr lang="hu-HU"/>
              <a:pPr>
                <a:defRPr/>
              </a:pPr>
              <a:t>22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4000" dirty="0" smtClean="0">
                <a:solidFill>
                  <a:schemeClr val="tx1"/>
                </a:solidFill>
              </a:rPr>
              <a:t>A munkavédelmi képviselő jogai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9117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b="1" dirty="0" smtClean="0"/>
              <a:t>A munkavédelmi képviselő az (1) bekezdésben meghatározott jogának gyakorlása keretében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i="1" dirty="0" smtClean="0"/>
              <a:t>a)</a:t>
            </a:r>
            <a:r>
              <a:rPr lang="hu-HU" dirty="0" smtClean="0"/>
              <a:t> </a:t>
            </a:r>
            <a:r>
              <a:rPr lang="hu-HU" b="1" dirty="0" smtClean="0"/>
              <a:t>működési területén a munkahelyekre munkaidőben </a:t>
            </a:r>
            <a:r>
              <a:rPr lang="hu-HU" b="1" dirty="0" smtClean="0">
                <a:solidFill>
                  <a:srgbClr val="FF0000"/>
                </a:solidFill>
              </a:rPr>
              <a:t>beléphet, tájékozódhat</a:t>
            </a:r>
            <a:r>
              <a:rPr lang="hu-HU" b="1" dirty="0" smtClean="0"/>
              <a:t> az ott dolgozó munkavállalóktól;</a:t>
            </a: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i="1" dirty="0" smtClean="0"/>
              <a:t>b)</a:t>
            </a:r>
            <a:r>
              <a:rPr lang="hu-HU" i="1" baseline="30000" dirty="0" smtClean="0"/>
              <a:t> </a:t>
            </a:r>
            <a:r>
              <a:rPr lang="hu-HU" b="1" dirty="0" smtClean="0">
                <a:solidFill>
                  <a:srgbClr val="FF0000"/>
                </a:solidFill>
              </a:rPr>
              <a:t>részt vehet a munkáltató azon döntései előkészítésében, </a:t>
            </a:r>
            <a:r>
              <a:rPr lang="hu-HU" b="1" dirty="0" smtClean="0"/>
              <a:t>amelyek hatással lehetnek a munkavállalók egészségére és biztonságára, ideértve a szakemberek előírt foglalkoztatására, a munkavédelmi oktatás megtervezésére és megszervezésére, az új munkahelyek létesítésére vonatkozó döntéseket is;</a:t>
            </a: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2D036-C7DF-434B-8FC3-0343CD2E5EB4}" type="slidenum">
              <a:rPr lang="hu-HU"/>
              <a:pPr>
                <a:defRPr/>
              </a:pPr>
              <a:t>23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0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9939" name="Tartalom helye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2705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400" i="1" smtClean="0"/>
              <a:t>c)</a:t>
            </a:r>
            <a:r>
              <a:rPr lang="hu-HU" sz="2400" smtClean="0"/>
              <a:t> </a:t>
            </a:r>
            <a:r>
              <a:rPr lang="hu-HU" sz="2400" b="1" u="sng" smtClean="0">
                <a:solidFill>
                  <a:srgbClr val="FF0000"/>
                </a:solidFill>
              </a:rPr>
              <a:t>tájékoztatást kérhet </a:t>
            </a:r>
            <a:r>
              <a:rPr lang="hu-HU" sz="2400" b="1" smtClean="0"/>
              <a:t>a munkáltatótól minden kérdésben, amely érinti az egészséget nem veszélyeztető és biztonságos munkavégzést;</a:t>
            </a:r>
            <a:endParaRPr lang="hu-HU" sz="2400" smtClean="0"/>
          </a:p>
          <a:p>
            <a:pPr>
              <a:buFont typeface="Wingdings 2" pitchFamily="18" charset="2"/>
              <a:buNone/>
            </a:pPr>
            <a:r>
              <a:rPr lang="hu-HU" sz="2400" i="1" smtClean="0"/>
              <a:t>d)</a:t>
            </a:r>
            <a:r>
              <a:rPr lang="hu-HU" sz="2400" smtClean="0"/>
              <a:t> </a:t>
            </a:r>
            <a:r>
              <a:rPr lang="hu-HU" sz="2400" b="1" u="sng" smtClean="0">
                <a:solidFill>
                  <a:srgbClr val="FF0000"/>
                </a:solidFill>
              </a:rPr>
              <a:t>véleményt nyilváníthat</a:t>
            </a:r>
            <a:r>
              <a:rPr lang="hu-HU" sz="2400" b="1" u="sng" smtClean="0"/>
              <a:t>, </a:t>
            </a:r>
            <a:r>
              <a:rPr lang="hu-HU" sz="2400" b="1" u="sng" smtClean="0">
                <a:solidFill>
                  <a:srgbClr val="C00000"/>
                </a:solidFill>
              </a:rPr>
              <a:t>kezdeményezheti</a:t>
            </a:r>
            <a:r>
              <a:rPr lang="hu-HU" sz="2400" b="1" u="sng" smtClean="0"/>
              <a:t> </a:t>
            </a:r>
            <a:r>
              <a:rPr lang="hu-HU" sz="2400" b="1" smtClean="0"/>
              <a:t>a munkáltatónál a szükséges intézkedés megtételét;</a:t>
            </a:r>
            <a:endParaRPr lang="hu-HU" sz="2400" smtClean="0"/>
          </a:p>
          <a:p>
            <a:pPr>
              <a:buFont typeface="Wingdings 2" pitchFamily="18" charset="2"/>
              <a:buNone/>
            </a:pPr>
            <a:r>
              <a:rPr lang="hu-HU" sz="2400" i="1" smtClean="0"/>
              <a:t>e)</a:t>
            </a:r>
            <a:r>
              <a:rPr lang="hu-HU" sz="2400" smtClean="0"/>
              <a:t> </a:t>
            </a:r>
            <a:r>
              <a:rPr lang="hu-HU" sz="2400" b="1" u="sng" smtClean="0">
                <a:solidFill>
                  <a:srgbClr val="FF0000"/>
                </a:solidFill>
              </a:rPr>
              <a:t>részt vehet </a:t>
            </a:r>
            <a:r>
              <a:rPr lang="hu-HU" sz="2400" b="1" smtClean="0">
                <a:solidFill>
                  <a:srgbClr val="00B0F0"/>
                </a:solidFill>
              </a:rPr>
              <a:t>a munkabalesetek kivizsgálásában</a:t>
            </a:r>
            <a:r>
              <a:rPr lang="hu-HU" sz="2400" b="1" smtClean="0"/>
              <a:t>, az arra jogosult kezdeményezésére közreműködhet a foglalkozási megbetegedés körülményeinek feltárásában;</a:t>
            </a:r>
            <a:endParaRPr lang="hu-HU" sz="2400" smtClean="0"/>
          </a:p>
          <a:p>
            <a:pPr>
              <a:buFont typeface="Wingdings 2" pitchFamily="18" charset="2"/>
              <a:buNone/>
            </a:pPr>
            <a:r>
              <a:rPr lang="hu-HU" sz="2400" i="1" smtClean="0"/>
              <a:t>f)</a:t>
            </a:r>
            <a:r>
              <a:rPr lang="hu-HU" sz="2400" smtClean="0"/>
              <a:t> </a:t>
            </a:r>
            <a:r>
              <a:rPr lang="hu-HU" sz="2400" b="1" smtClean="0"/>
              <a:t>indokolt esetben a hatáskörrel rendelkező munkavédelmi </a:t>
            </a:r>
            <a:r>
              <a:rPr lang="hu-HU" sz="2400" b="1" u="sng" smtClean="0">
                <a:solidFill>
                  <a:srgbClr val="FF0000"/>
                </a:solidFill>
              </a:rPr>
              <a:t>hatósághoz fordulhat</a:t>
            </a:r>
            <a:r>
              <a:rPr lang="hu-HU" sz="2400" b="1" smtClean="0"/>
              <a:t>.</a:t>
            </a:r>
            <a:endParaRPr lang="hu-HU" sz="2400" smtClean="0"/>
          </a:p>
          <a:p>
            <a:pPr>
              <a:buFont typeface="Wingdings 2" pitchFamily="18" charset="2"/>
              <a:buNone/>
            </a:pPr>
            <a:r>
              <a:rPr lang="hu-HU" sz="2400" i="1" smtClean="0"/>
              <a:t>g)</a:t>
            </a:r>
            <a:r>
              <a:rPr lang="hu-HU" sz="2400" i="1" baseline="30000" smtClean="0"/>
              <a:t> </a:t>
            </a:r>
            <a:r>
              <a:rPr lang="hu-HU" sz="2400" b="1" smtClean="0"/>
              <a:t>a hatósági ellenőrzés során </a:t>
            </a:r>
            <a:r>
              <a:rPr lang="hu-HU" sz="2400" b="1" u="sng" smtClean="0">
                <a:solidFill>
                  <a:srgbClr val="FF0000"/>
                </a:solidFill>
              </a:rPr>
              <a:t>az ellenőrzést végző személlyel közölheti észrevételeit.</a:t>
            </a:r>
            <a:endParaRPr lang="hu-HU" sz="2400" u="sng" smtClean="0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483453-BFCA-47B2-A230-D73F7714DCED}" type="slidenum">
              <a:rPr lang="hu-HU"/>
              <a:pPr>
                <a:defRPr/>
              </a:pPr>
              <a:t>24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4000" dirty="0" smtClean="0">
                <a:solidFill>
                  <a:schemeClr val="tx1"/>
                </a:solidFill>
              </a:rPr>
              <a:t>Munkabaleset kivizsgálás</a:t>
            </a:r>
            <a:endParaRPr lang="hu-HU" sz="4000" dirty="0">
              <a:solidFill>
                <a:schemeClr val="tx1"/>
              </a:solidFill>
            </a:endParaRPr>
          </a:p>
        </p:txBody>
      </p:sp>
      <p:sp>
        <p:nvSpPr>
          <p:cNvPr id="40963" name="Tartalom helye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smtClean="0">
                <a:solidFill>
                  <a:srgbClr val="FF0000"/>
                </a:solidFill>
              </a:rPr>
              <a:t>A munkáltatónak lehetővé kell tennie </a:t>
            </a:r>
            <a:r>
              <a:rPr lang="hu-HU" b="1" smtClean="0"/>
              <a:t>a munkavédelmi képviselő részvételét a munkabaleset kivizsgálásában.</a:t>
            </a:r>
          </a:p>
          <a:p>
            <a:pPr>
              <a:buFont typeface="Wingdings 2" pitchFamily="18" charset="2"/>
              <a:buNone/>
            </a:pPr>
            <a:r>
              <a:rPr lang="hu-HU" i="1" smtClean="0"/>
              <a:t>Munkabaleset:</a:t>
            </a:r>
            <a:r>
              <a:rPr lang="hu-HU" smtClean="0"/>
              <a:t> </a:t>
            </a:r>
            <a:r>
              <a:rPr lang="hu-HU" b="1" smtClean="0"/>
              <a:t>az a baleset, amely a munkavállalót a szervezett munkavégzés során vagy azzal összefüggésben éri, annak helyétől és időpontjától és a munkavállaló (sérült) közrehatásának mértékétől függetlenül.</a:t>
            </a: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B7013-4C9B-4B35-910C-877CBE6B168C}" type="slidenum">
              <a:rPr lang="hu-HU"/>
              <a:pPr>
                <a:defRPr/>
              </a:pPr>
              <a:t>25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0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1987" name="Tartalom helye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400" b="1" smtClean="0"/>
              <a:t>A munkavégzéssel összefüggésben következik be a baleset, ha a munkavállalót a foglalkozás körében végzett munkához kapcsolódó közlekedés, anyagvételezés, anyagmozgatás, tisztálkodás, szervezett üzemi étkeztetés, foglalkozás-egészségügyi szolgáltatás és a munkáltató által nyújtott egyéb szolgáltatás stb. igénybevétele során éri.</a:t>
            </a:r>
          </a:p>
          <a:p>
            <a:pPr>
              <a:buFont typeface="Wingdings 2" pitchFamily="18" charset="2"/>
              <a:buNone/>
            </a:pPr>
            <a:r>
              <a:rPr lang="hu-HU" sz="2400" b="1" smtClean="0"/>
              <a:t>Nem tekinthető munkavégzéssel összefüggésben bekövetkező balesetnek (munkabalesetnek) az a baleset, amely a sérültet a lakásáról (szállásáról) a munkahelyére, illetve a munkahelyéről a lakására (szállására) menet közben éri, kivéve, ha a baleset a munkáltató saját vagy bérelt járművével történt.</a:t>
            </a:r>
            <a:endParaRPr lang="hu-HU" sz="2400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A588D-CC70-4F57-B731-17BC9C14AFE1}" type="slidenum">
              <a:rPr lang="hu-HU"/>
              <a:pPr>
                <a:defRPr/>
              </a:pPr>
              <a:t>26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9366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4800" dirty="0" smtClean="0"/>
              <a:t/>
            </a:r>
            <a:br>
              <a:rPr lang="hu-HU" sz="4800" dirty="0" smtClean="0"/>
            </a:br>
            <a:r>
              <a:rPr lang="hu-HU" sz="4800" b="1" i="1" dirty="0" smtClean="0"/>
              <a:t> </a:t>
            </a:r>
            <a:r>
              <a:rPr lang="hu-HU" sz="3600" b="1" i="1" dirty="0" smtClean="0">
                <a:solidFill>
                  <a:schemeClr val="tx1"/>
                </a:solidFill>
              </a:rPr>
              <a:t>A munkabaleset kivizsgálásának szempontjai</a:t>
            </a:r>
            <a:endParaRPr lang="hu-HU" sz="4800" dirty="0">
              <a:solidFill>
                <a:schemeClr val="tx1"/>
              </a:solidFill>
            </a:endParaRPr>
          </a:p>
        </p:txBody>
      </p:sp>
      <p:sp>
        <p:nvSpPr>
          <p:cNvPr id="43011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i="1" u="sng" smtClean="0"/>
              <a:t>3. számú melléklet az 5/1993. (XII. 26.) MüM rendelethez</a:t>
            </a: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i="1" u="sng" smtClean="0"/>
              <a:t>4/a. számú melléklet az 5/1993. (XII. 26.) MüM rendelethez  </a:t>
            </a:r>
            <a:r>
              <a:rPr lang="hu-HU" b="1" smtClean="0"/>
              <a:t>Munkabaleseti jegyzőkönyv </a:t>
            </a:r>
            <a:r>
              <a:rPr lang="hu-HU" smtClean="0"/>
              <a:t>/minta/</a:t>
            </a:r>
          </a:p>
          <a:p>
            <a:pPr>
              <a:buFont typeface="Wingdings 2" pitchFamily="18" charset="2"/>
              <a:buNone/>
            </a:pPr>
            <a:r>
              <a:rPr lang="hu-HU" b="1" i="1" smtClean="0"/>
              <a:t>A munkabaleseti jegyzőkönyv kitöltési útmutatója</a:t>
            </a: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i="1" u="sng" smtClean="0"/>
              <a:t>(5. számú melléklet az 5/1993. (XII. 26.) MüM rendelethez)</a:t>
            </a:r>
            <a:endParaRPr lang="hu-HU" i="1" u="sng" baseline="30000" smtClean="0"/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3A669-5BB6-4029-98B6-75C16256100E}" type="slidenum">
              <a:rPr lang="hu-HU"/>
              <a:pPr>
                <a:defRPr/>
              </a:pPr>
              <a:t>27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444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44035" name="Tartalom helye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5594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i="1" smtClean="0"/>
              <a:t>A kivizsgálásban résztvevők adatai, hitelesítések:</a:t>
            </a:r>
          </a:p>
          <a:p>
            <a:pPr>
              <a:buFont typeface="Wingdings 2" pitchFamily="18" charset="2"/>
              <a:buNone/>
            </a:pPr>
            <a:r>
              <a:rPr lang="hu-HU" i="1" smtClean="0"/>
              <a:t>1. Munkavédelmi képviselő:</a:t>
            </a:r>
          </a:p>
          <a:p>
            <a:pPr>
              <a:buFont typeface="Wingdings 2" pitchFamily="18" charset="2"/>
              <a:buNone/>
            </a:pPr>
            <a:r>
              <a:rPr lang="hu-HU" i="1" smtClean="0"/>
              <a:t>A blokkban szereplő kódnégyzetet minden esetben ki kell tölteni a mellette felsorolt kódok valamelyikével. </a:t>
            </a:r>
            <a:r>
              <a:rPr lang="hu-HU" i="1" smtClean="0">
                <a:solidFill>
                  <a:srgbClr val="FF0000"/>
                </a:solidFill>
              </a:rPr>
              <a:t>Amennyiben a munkavédelmi képviselő részt vett a baleset kivizsgálásában, akkor a jegyzőkönyvet aláírásával köteles ellátni. </a:t>
            </a:r>
            <a:r>
              <a:rPr lang="hu-HU" i="1" smtClean="0"/>
              <a:t>Ha a munkáltatótól eltérő a megállapítása, illetve véleménye van, akkor a </a:t>
            </a:r>
            <a:r>
              <a:rPr lang="hu-HU" i="1" smtClean="0">
                <a:solidFill>
                  <a:srgbClr val="FF0000"/>
                </a:solidFill>
              </a:rPr>
              <a:t>véleményét, megállapítását - kérésére - külön lapon kell a munkabaleseti jegyzőkönyvhöz csatolni </a:t>
            </a:r>
            <a:r>
              <a:rPr lang="hu-HU" i="1" smtClean="0"/>
              <a:t>és a (H) blokk „Mellékletek, megjegyzés” rovatában is fel kell tüntetni.</a:t>
            </a:r>
          </a:p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299A4-3945-4B8D-BAE6-7BC8AFC25B52}" type="slidenum">
              <a:rPr lang="hu-HU"/>
              <a:pPr>
                <a:defRPr/>
              </a:pPr>
              <a:t>28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10800000" flipV="1">
            <a:off x="457200" y="658813"/>
            <a:ext cx="8229600" cy="460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45059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117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800" b="1" smtClean="0"/>
              <a:t>A munkavédelmi képviselő (bizottság) </a:t>
            </a:r>
            <a:r>
              <a:rPr lang="hu-HU" sz="2800" b="1" smtClean="0">
                <a:solidFill>
                  <a:srgbClr val="FF0000"/>
                </a:solidFill>
              </a:rPr>
              <a:t>jogosult</a:t>
            </a:r>
            <a:r>
              <a:rPr lang="hu-HU" sz="2800" b="1" smtClean="0"/>
              <a:t>, a munkáltatóval történő előzetes megállapodás alapján </a:t>
            </a:r>
            <a:r>
              <a:rPr lang="hu-HU" sz="2800" b="1" smtClean="0">
                <a:solidFill>
                  <a:srgbClr val="FF0000"/>
                </a:solidFill>
              </a:rPr>
              <a:t>szakértőt igénybe venni</a:t>
            </a:r>
            <a:r>
              <a:rPr lang="hu-HU" sz="2800" b="1" smtClean="0"/>
              <a:t>, továbbá megbeszélést folytatni a munkavédelmi hatósággal.</a:t>
            </a:r>
          </a:p>
          <a:p>
            <a:pPr>
              <a:buFont typeface="Wingdings 2" pitchFamily="18" charset="2"/>
              <a:buNone/>
            </a:pPr>
            <a:r>
              <a:rPr lang="hu-HU" sz="2800" b="1" smtClean="0"/>
              <a:t>Amennyiben a munkáltató, </a:t>
            </a:r>
            <a:r>
              <a:rPr lang="hu-HU" sz="2800" b="1" smtClean="0">
                <a:solidFill>
                  <a:srgbClr val="FF0000"/>
                </a:solidFill>
              </a:rPr>
              <a:t>munkavédelmi szabályzat</a:t>
            </a:r>
            <a:r>
              <a:rPr lang="hu-HU" sz="2800" b="1" smtClean="0"/>
              <a:t>ban határozza meg a követelmények megvalósításának módját, úgy a szabályzat kiadásához a munkavédelmi képviselő (bizottság) </a:t>
            </a:r>
            <a:r>
              <a:rPr lang="hu-HU" sz="2800" b="1" smtClean="0">
                <a:solidFill>
                  <a:srgbClr val="FF0000"/>
                </a:solidFill>
              </a:rPr>
              <a:t>egyetértése </a:t>
            </a:r>
            <a:r>
              <a:rPr lang="hu-HU" sz="2800" b="1" smtClean="0"/>
              <a:t>szükséges.</a:t>
            </a:r>
            <a:endParaRPr lang="hu-HU" sz="2800" smtClean="0"/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662BE-E016-400F-9892-D69BE5A023F2}" type="slidenum">
              <a:rPr lang="hu-HU"/>
              <a:pPr>
                <a:defRPr/>
              </a:pPr>
              <a:t>29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Kép 3" descr="kicsib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78738" y="314325"/>
            <a:ext cx="10191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artalom helye 10"/>
          <p:cNvSpPr>
            <a:spLocks noGrp="1"/>
          </p:cNvSpPr>
          <p:nvPr>
            <p:ph idx="1"/>
          </p:nvPr>
        </p:nvSpPr>
        <p:spPr>
          <a:xfrm>
            <a:off x="-180975" y="760413"/>
            <a:ext cx="8229600" cy="581025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hu-HU" sz="1300" smtClean="0">
                <a:solidFill>
                  <a:srgbClr val="003300"/>
                </a:solidFill>
                <a:latin typeface="Verdana" pitchFamily="34" charset="0"/>
              </a:rPr>
              <a:t>TÁMOP </a:t>
            </a:r>
            <a:r>
              <a:rPr lang="hu-HU" sz="1400" smtClean="0">
                <a:solidFill>
                  <a:srgbClr val="003300"/>
                </a:solidFill>
                <a:latin typeface="Verdana" pitchFamily="34" charset="0"/>
              </a:rPr>
              <a:t>-2.5.3.A-13/1-2013-0025</a:t>
            </a:r>
            <a:r>
              <a:rPr lang="hu-HU" sz="1400" smtClean="0"/>
              <a:t> </a:t>
            </a:r>
            <a:endParaRPr lang="hu-HU" sz="1300" smtClean="0">
              <a:solidFill>
                <a:srgbClr val="003300"/>
              </a:solidFill>
              <a:latin typeface="Verdana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hu-HU" sz="1300" b="1" smtClean="0">
                <a:solidFill>
                  <a:srgbClr val="003300"/>
                </a:solidFill>
                <a:latin typeface="Verdana" pitchFamily="34" charset="0"/>
              </a:rPr>
              <a:t>Az EVDSZ társadalmi szerepvállalásának szélesítése a Dél-Dunántúli Régióban</a:t>
            </a:r>
          </a:p>
          <a:p>
            <a:pPr marL="0" indent="0" algn="ctr">
              <a:buFont typeface="Wingdings 2" pitchFamily="18" charset="2"/>
              <a:buNone/>
            </a:pPr>
            <a:endParaRPr lang="hu-HU" sz="1300" b="1" smtClean="0">
              <a:solidFill>
                <a:srgbClr val="003300"/>
              </a:solidFill>
              <a:latin typeface="Verdana" pitchFamily="34" charset="0"/>
            </a:endParaRPr>
          </a:p>
        </p:txBody>
      </p:sp>
      <p:sp>
        <p:nvSpPr>
          <p:cNvPr id="6147" name="Dia számának helye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A935364-9075-49D5-9921-8F2EFA487FDD}" type="slidenum">
              <a:rPr lang="hu-HU"/>
              <a:pPr>
                <a:defRPr/>
              </a:pPr>
              <a:t>3</a:t>
            </a:fld>
            <a:endParaRPr lang="hu-HU" dirty="0"/>
          </a:p>
        </p:txBody>
      </p:sp>
      <p:pic>
        <p:nvPicPr>
          <p:cNvPr id="17413" name="Picture 5" descr="USZT_logo_cmyk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388" y="5999163"/>
            <a:ext cx="2257425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Kép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70613" y="5810250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églalap 2"/>
          <p:cNvSpPr/>
          <p:nvPr/>
        </p:nvSpPr>
        <p:spPr>
          <a:xfrm>
            <a:off x="755576" y="2492896"/>
            <a:ext cx="7499871" cy="273630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hu-HU" sz="6000" dirty="0">
                <a:solidFill>
                  <a:srgbClr val="002060"/>
                </a:solidFill>
              </a:rPr>
              <a:t>MUNKAVÉDELMI ÉRDEKKÉPVISELET</a:t>
            </a:r>
            <a:endParaRPr lang="hu-HU" sz="6000" dirty="0">
              <a:solidFill>
                <a:srgbClr val="00206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0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46083" name="Tartalom helye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720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800" b="1" smtClean="0"/>
              <a:t>A </a:t>
            </a:r>
            <a:r>
              <a:rPr lang="hu-HU" sz="2800" b="1" smtClean="0">
                <a:solidFill>
                  <a:srgbClr val="FF0000"/>
                </a:solidFill>
              </a:rPr>
              <a:t>munkavédelmi képviselőnek </a:t>
            </a:r>
            <a:r>
              <a:rPr lang="hu-HU" sz="2800" b="1" smtClean="0"/>
              <a:t>(bizottságnak) a 72. § (2) bekezdés </a:t>
            </a:r>
            <a:r>
              <a:rPr lang="hu-HU" sz="2800" b="1" i="1" smtClean="0"/>
              <a:t>c)–e)</a:t>
            </a:r>
            <a:r>
              <a:rPr lang="hu-HU" sz="2800" b="1" smtClean="0"/>
              <a:t> pontjaiban meghatározott </a:t>
            </a:r>
            <a:r>
              <a:rPr lang="hu-HU" sz="2800" b="1" smtClean="0">
                <a:solidFill>
                  <a:srgbClr val="FF0000"/>
                </a:solidFill>
              </a:rPr>
              <a:t>kezdeményezésére</a:t>
            </a:r>
            <a:r>
              <a:rPr lang="hu-HU" sz="2800" b="1" smtClean="0"/>
              <a:t> a munkáltatónak </a:t>
            </a:r>
            <a:r>
              <a:rPr lang="hu-HU" sz="2800" b="1" smtClean="0">
                <a:solidFill>
                  <a:srgbClr val="FF0000"/>
                </a:solidFill>
              </a:rPr>
              <a:t>intézkednie vagy 8 napon belül válaszolnia kell.</a:t>
            </a:r>
          </a:p>
          <a:p>
            <a:pPr>
              <a:buFont typeface="Wingdings 2" pitchFamily="18" charset="2"/>
              <a:buNone/>
            </a:pPr>
            <a:r>
              <a:rPr lang="hu-HU" sz="2800" b="1" smtClean="0"/>
              <a:t>Amennyiben a kezdeményezéssel a munkáltató nem ért egyet, </a:t>
            </a:r>
            <a:r>
              <a:rPr lang="hu-HU" sz="2800" b="1" smtClean="0">
                <a:solidFill>
                  <a:srgbClr val="FF0000"/>
                </a:solidFill>
              </a:rPr>
              <a:t>álláspontjának indokait </a:t>
            </a:r>
            <a:r>
              <a:rPr lang="hu-HU" sz="2800" b="1" smtClean="0"/>
              <a:t>— kivéve az azonnali intézkedést követelő esetben — </a:t>
            </a:r>
            <a:r>
              <a:rPr lang="hu-HU" sz="2800" b="1" smtClean="0">
                <a:solidFill>
                  <a:srgbClr val="FF0000"/>
                </a:solidFill>
              </a:rPr>
              <a:t>írásban köteles közölni</a:t>
            </a:r>
            <a:endParaRPr lang="hu-HU" sz="2800" smtClean="0">
              <a:solidFill>
                <a:srgbClr val="FF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73A28-0CD5-43E6-BEA8-41C3B461FEE6}" type="slidenum">
              <a:rPr lang="hu-HU"/>
              <a:pPr>
                <a:defRPr/>
              </a:pPr>
              <a:t>30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0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47107" name="Tartalom helye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720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smtClean="0"/>
              <a:t>A munkavédelmi képviselő (bizottság) munkahelyi munkavédelmi program elkészítésére tehet javaslatot a munkáltató részére. Amennyiben a foglalkoztatáspolitikáért felelős miniszter rendeletében meghatározott munkáltató ezzel nem ért egyet, a munkavédelmi képviselő (bizottság) az Mt.-ben szabályozott kollektív munkaügyi vitát kezdeményezhet.</a:t>
            </a:r>
          </a:p>
          <a:p>
            <a:pPr>
              <a:buFont typeface="Wingdings 2" pitchFamily="18" charset="2"/>
              <a:buNone/>
            </a:pPr>
            <a:r>
              <a:rPr lang="hu-HU" sz="2000" smtClean="0"/>
              <a:t>A munkahelyi munkavédelmi program elkészítésére vonatkozó javaslat munkáltató részéről történő elutasítása esetén kollektív munkaügyi vita kezdeményezhető a 2. számú mellékletben meghatározott I. veszélyességi osztályba tartozó és 50 főnél több munkavállalót foglalkoztató, valamint a II. veszélyességi osztályba tartozó és 300 főnél több munkavállalót foglalkoztató munkáltatóval szemben.</a:t>
            </a:r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3025B-1148-44D2-A546-ADE27CED3250}" type="slidenum">
              <a:rPr lang="hu-HU"/>
              <a:pPr>
                <a:defRPr/>
              </a:pPr>
              <a:t>31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algn="ctr"/>
            <a:r>
              <a:rPr lang="hu-HU" sz="4000" smtClean="0">
                <a:solidFill>
                  <a:schemeClr val="tx1"/>
                </a:solidFill>
              </a:rPr>
              <a:t>Működési feltételek</a:t>
            </a:r>
          </a:p>
        </p:txBody>
      </p:sp>
      <p:sp>
        <p:nvSpPr>
          <p:cNvPr id="48131" name="Tartalom helye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6243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smtClean="0"/>
              <a:t>A munkáltatónak biztosítania kell a feltételeket annak érdekében, hogy a munkavédelmi képviselő a jogait gyakorolhassa, így különösen</a:t>
            </a: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b="1" i="1" smtClean="0"/>
              <a:t>a)</a:t>
            </a:r>
            <a:r>
              <a:rPr lang="hu-HU" b="1" smtClean="0"/>
              <a:t> a feladatai elvégzéséhez szükséges, </a:t>
            </a:r>
            <a:r>
              <a:rPr lang="hu-HU" b="1" smtClean="0">
                <a:solidFill>
                  <a:srgbClr val="00B0F0"/>
                </a:solidFill>
              </a:rPr>
              <a:t>átlagkeresettel</a:t>
            </a:r>
            <a:r>
              <a:rPr lang="hu-HU" b="1" smtClean="0"/>
              <a:t> fizetett </a:t>
            </a:r>
            <a:r>
              <a:rPr lang="hu-HU" b="1" smtClean="0">
                <a:solidFill>
                  <a:srgbClr val="FF0000"/>
                </a:solidFill>
              </a:rPr>
              <a:t>munkaidő-kedvezményt</a:t>
            </a:r>
            <a:r>
              <a:rPr lang="hu-HU" b="1" smtClean="0"/>
              <a:t>, amely a munkavédelmi képviselő, a testület tagja esetében a havi munkaideje legalább tíz százaléka;</a:t>
            </a: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b="1" i="1" smtClean="0"/>
              <a:t>b)</a:t>
            </a:r>
            <a:r>
              <a:rPr lang="hu-HU" b="1" smtClean="0"/>
              <a:t> a szükséges eszközöket, így különösen a működési, technikai, anyagi feltételeket, továbbá a vonatkozó szakmai előírásokat;</a:t>
            </a:r>
            <a:endParaRPr lang="hu-HU" smtClean="0"/>
          </a:p>
          <a:p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BDD1F7-633A-441E-AA07-AC2E5362B435}" type="slidenum">
              <a:rPr lang="hu-HU"/>
              <a:pPr>
                <a:defRPr/>
              </a:pPr>
              <a:t>32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0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49155" name="Tartalom helye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720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i="1" smtClean="0"/>
              <a:t>c)</a:t>
            </a:r>
            <a:r>
              <a:rPr lang="hu-HU" b="1" smtClean="0"/>
              <a:t> egy választási ciklusban, a képviselő megválasztását követő egy éven belül legalább 16 órás képzésben, ezt követően évente legalább 8 órás továbbképzésben való részvétel lehetőségét.</a:t>
            </a:r>
          </a:p>
          <a:p>
            <a:pPr>
              <a:buFont typeface="Wingdings 2" pitchFamily="18" charset="2"/>
              <a:buNone/>
            </a:pPr>
            <a:r>
              <a:rPr lang="hu-HU" b="1" smtClean="0"/>
              <a:t>A működés költségei a munkáltatót terhelik, illetve a </a:t>
            </a:r>
            <a:r>
              <a:rPr lang="hu-HU" b="1" i="1" smtClean="0"/>
              <a:t>c)</a:t>
            </a:r>
            <a:r>
              <a:rPr lang="hu-HU" b="1" smtClean="0"/>
              <a:t> pont szerinti képzés csak rendes munkaidőben történhet, szükség szerint külső helyszínen is megtartható.</a:t>
            </a:r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E12C2-3CEA-4D83-914A-A9F372E5EEBB}" type="slidenum">
              <a:rPr lang="hu-HU"/>
              <a:pPr>
                <a:defRPr/>
              </a:pPr>
              <a:t>33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65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4800" dirty="0" smtClean="0">
                <a:solidFill>
                  <a:schemeClr val="tx1"/>
                </a:solidFill>
              </a:rPr>
              <a:t>Védelem</a:t>
            </a:r>
            <a:endParaRPr lang="hu-HU" sz="4800" dirty="0">
              <a:solidFill>
                <a:schemeClr val="tx1"/>
              </a:solidFill>
            </a:endParaRPr>
          </a:p>
        </p:txBody>
      </p:sp>
      <p:sp>
        <p:nvSpPr>
          <p:cNvPr id="50179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smtClean="0"/>
              <a:t>A munkavédelmi képviselőt (bizottságot) jogai gyakorlása miatt hátrány nem érheti.</a:t>
            </a: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b="1" smtClean="0"/>
              <a:t> A munkavédelmi képviselő munkajogi védelmére a választott </a:t>
            </a:r>
            <a:r>
              <a:rPr lang="hu-HU" b="1" smtClean="0">
                <a:solidFill>
                  <a:srgbClr val="FF0000"/>
                </a:solidFill>
              </a:rPr>
              <a:t>szakszervezeti tisztségviselőre vonatkozó szabályokat</a:t>
            </a:r>
            <a:r>
              <a:rPr lang="hu-HU" b="1" smtClean="0"/>
              <a:t> kell megfelelően alkalmazni azzal, hogy a közvetlen felsőbb szakszervezeti szerven a </a:t>
            </a:r>
            <a:r>
              <a:rPr lang="hu-HU" b="1" smtClean="0">
                <a:solidFill>
                  <a:srgbClr val="FF0000"/>
                </a:solidFill>
              </a:rPr>
              <a:t>bizottságot</a:t>
            </a:r>
            <a:r>
              <a:rPr lang="hu-HU" b="1" smtClean="0"/>
              <a:t>, annak hiányában a munkavédelmi képviselőt </a:t>
            </a:r>
            <a:r>
              <a:rPr lang="hu-HU" b="1" smtClean="0">
                <a:solidFill>
                  <a:srgbClr val="FF0000"/>
                </a:solidFill>
              </a:rPr>
              <a:t>megválasztó munkavállalókat </a:t>
            </a:r>
            <a:r>
              <a:rPr lang="hu-HU" b="1" smtClean="0"/>
              <a:t>kell érteni.</a:t>
            </a: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D445EC-4935-4C37-A326-7F1D99EFE587}" type="slidenum">
              <a:rPr lang="hu-HU"/>
              <a:pPr>
                <a:defRPr/>
              </a:pPr>
              <a:t>34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4400" dirty="0" smtClean="0">
                <a:solidFill>
                  <a:schemeClr val="tx1"/>
                </a:solidFill>
              </a:rPr>
              <a:t>Titoktartás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51203" name="Tartalom helye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400" b="1" smtClean="0"/>
              <a:t>A munkavédelmi képviselő (bizottság) a működése során tudomására jutott adatok, tények nyilvánosságra hozatala tekintetében az </a:t>
            </a:r>
            <a:r>
              <a:rPr lang="hu-HU" sz="2400" b="1" smtClean="0">
                <a:solidFill>
                  <a:srgbClr val="FF0000"/>
                </a:solidFill>
              </a:rPr>
              <a:t>üzemi tanács tagjára (üzemi megbízottra) megállapított munkajogi szabályoknak </a:t>
            </a:r>
            <a:r>
              <a:rPr lang="hu-HU" sz="2400" b="1" smtClean="0"/>
              <a:t>megfelelően köteles eljárni.</a:t>
            </a:r>
          </a:p>
          <a:p>
            <a:pPr>
              <a:buFont typeface="Wingdings 2" pitchFamily="18" charset="2"/>
              <a:buNone/>
            </a:pPr>
            <a:r>
              <a:rPr lang="hu-HU" sz="1800" smtClean="0"/>
              <a:t>Az üzemi tanács vagy a szakszervezet nevében vagy érdekében eljáró személy olyan tényt, információt, megoldást vagy adatot, amelyet a munkáltató jogos gazdasági érdekei, vagy működése védelmében kifejezetten bizalmasan vagy üzleti titokként való kezelésre történő utalással hozott tudomására, semmilyen módon nem hozhatja nyilvánosságra és azt az e törvényben meghatározott célok elérésén kívüli tevékenységben semmilyen módon nem használhatja fel.</a:t>
            </a:r>
          </a:p>
          <a:p>
            <a:pPr>
              <a:buFont typeface="Wingdings 2" pitchFamily="18" charset="2"/>
              <a:buNone/>
            </a:pPr>
            <a:r>
              <a:rPr lang="hu-HU" sz="1800" smtClean="0"/>
              <a:t> Az üzemi tanács vagy a szakszervezet nevében vagy érdekében eljáró személy a tevékenysége során tudomására jutott információkat csak a munkáltató jogos gazdasági érdekeinek veszélyeztetése vagy a személyhez fűződő jogok megsértése nélkül hozhatja nyilvánosságra.</a:t>
            </a:r>
          </a:p>
          <a:p>
            <a:pPr>
              <a:buFont typeface="Wingdings 2" pitchFamily="18" charset="2"/>
              <a:buNone/>
            </a:pPr>
            <a:endParaRPr lang="hu-HU" sz="180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7CCD6-C3EF-44DF-85E0-D3DACA632B1F}" type="slidenum">
              <a:rPr lang="hu-HU"/>
              <a:pPr>
                <a:defRPr/>
              </a:pPr>
              <a:t>35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4400" dirty="0" smtClean="0">
                <a:solidFill>
                  <a:schemeClr val="tx1"/>
                </a:solidFill>
              </a:rPr>
              <a:t>Munkavédelmi Bizottság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824412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sz="2800" b="1" dirty="0" smtClean="0"/>
              <a:t>Amennyiben a munkavédelmi képviselők száma eléri a hármat, úgy munkahelyi munkavédelmi bizottságot hozhatnak létre.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sz="2800" b="1" dirty="0" smtClean="0"/>
              <a:t>Bizottság létrehozása esetén a munkavédelmi képviselőt megillető jogokat — </a:t>
            </a:r>
            <a:r>
              <a:rPr lang="hu-HU" sz="2800" b="1" dirty="0" smtClean="0">
                <a:solidFill>
                  <a:srgbClr val="FF0000"/>
                </a:solidFill>
              </a:rPr>
              <a:t>ha azok a munkavállalók összességét érintik </a:t>
            </a:r>
            <a:r>
              <a:rPr lang="hu-HU" sz="2800" b="1" dirty="0" smtClean="0"/>
              <a:t>— a bizottság gyakorolja</a:t>
            </a:r>
            <a:r>
              <a:rPr lang="hu-HU" sz="2400" b="1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sz="2800" b="1" dirty="0" smtClean="0"/>
              <a:t>A bizottság tárgyalásán — a bizottság kezdeményezésére — a munkáltató vagy hatáskörrel rendelkező megbízottja köteles részt venni.</a:t>
            </a:r>
            <a:endParaRPr lang="hu-HU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64EC4-2182-4731-A425-23885CB89224}" type="slidenum">
              <a:rPr lang="hu-HU"/>
              <a:pPr>
                <a:defRPr/>
              </a:pPr>
              <a:t>36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 anchor="t"/>
          <a:lstStyle/>
          <a:p>
            <a:pPr algn="ctr"/>
            <a:r>
              <a:rPr lang="hu-HU" sz="4000" smtClean="0">
                <a:solidFill>
                  <a:schemeClr val="tx1"/>
                </a:solidFill>
              </a:rPr>
              <a:t>Paritásos</a:t>
            </a:r>
            <a:r>
              <a:rPr lang="hu-HU" sz="4000" smtClean="0"/>
              <a:t> </a:t>
            </a:r>
            <a:r>
              <a:rPr lang="hu-HU" sz="4000" smtClean="0">
                <a:solidFill>
                  <a:schemeClr val="tx1"/>
                </a:solidFill>
              </a:rPr>
              <a:t>munkavédelmi testület </a:t>
            </a:r>
            <a:endParaRPr lang="hu-HU" smtClean="0">
              <a:solidFill>
                <a:schemeClr val="tx1"/>
              </a:solidFill>
            </a:endParaRPr>
          </a:p>
        </p:txBody>
      </p:sp>
      <p:sp>
        <p:nvSpPr>
          <p:cNvPr id="53251" name="Tartalom helye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695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800" b="1" smtClean="0"/>
              <a:t>Annál a munkáltatónál, ahol a foglalkoztatottak száma legalább </a:t>
            </a:r>
            <a:r>
              <a:rPr lang="hu-HU" sz="2800" b="1" smtClean="0">
                <a:solidFill>
                  <a:srgbClr val="FF0000"/>
                </a:solidFill>
              </a:rPr>
              <a:t>ötven fő</a:t>
            </a:r>
            <a:r>
              <a:rPr lang="hu-HU" sz="2800" b="1" smtClean="0"/>
              <a:t>, és </a:t>
            </a:r>
            <a:r>
              <a:rPr lang="hu-HU" sz="2800" b="1" smtClean="0">
                <a:solidFill>
                  <a:srgbClr val="FF0000"/>
                </a:solidFill>
              </a:rPr>
              <a:t>munkavédelmi képviselők működnek</a:t>
            </a:r>
            <a:r>
              <a:rPr lang="hu-HU" sz="2800" b="1" smtClean="0"/>
              <a:t>, a munkáltató összmunkáltatói szinten paritásos munkavédelmi testületet hoz létre, </a:t>
            </a:r>
            <a:r>
              <a:rPr lang="hu-HU" sz="2800" b="1" smtClean="0">
                <a:solidFill>
                  <a:srgbClr val="FF0000"/>
                </a:solidFill>
              </a:rPr>
              <a:t>amelyben egyenlő számban </a:t>
            </a:r>
            <a:r>
              <a:rPr lang="hu-HU" sz="2800" b="1" smtClean="0"/>
              <a:t>vesznek részt a munkavállalók és a munkáltató képviselői.</a:t>
            </a:r>
            <a:endParaRPr lang="hu-HU" sz="280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E8AB3-FA88-4191-A698-D93D9C4FFAD9}" type="slidenum">
              <a:rPr lang="hu-HU"/>
              <a:pPr>
                <a:defRPr/>
              </a:pPr>
              <a:t>37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0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54275" name="Tartalom helye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smtClean="0"/>
              <a:t>A testületnek a munkavállalói és munkáltatói oldalán </a:t>
            </a:r>
            <a:r>
              <a:rPr lang="hu-HU" b="1" smtClean="0">
                <a:solidFill>
                  <a:srgbClr val="FF0000"/>
                </a:solidFill>
              </a:rPr>
              <a:t>azonos számú rendes</a:t>
            </a:r>
            <a:r>
              <a:rPr lang="hu-HU" b="1" smtClean="0"/>
              <a:t>, valamint </a:t>
            </a:r>
            <a:r>
              <a:rPr lang="hu-HU" b="1" smtClean="0">
                <a:solidFill>
                  <a:srgbClr val="FF0000"/>
                </a:solidFill>
              </a:rPr>
              <a:t>póttagjai </a:t>
            </a:r>
            <a:r>
              <a:rPr lang="hu-HU" b="1" smtClean="0"/>
              <a:t>vannak. A póttag meghatalmazás alapján helyettesíti a rendes tagot, illetve a rendes tag megbízatásának valamilyen ok miatti megszűnése esetén helyére lép.</a:t>
            </a:r>
          </a:p>
          <a:p>
            <a:pPr>
              <a:buFont typeface="Wingdings 2" pitchFamily="18" charset="2"/>
              <a:buNone/>
            </a:pPr>
            <a:r>
              <a:rPr lang="hu-HU" b="1" smtClean="0"/>
              <a:t>A testületbe a </a:t>
            </a:r>
            <a:r>
              <a:rPr lang="hu-HU" b="1" smtClean="0">
                <a:solidFill>
                  <a:srgbClr val="FF0000"/>
                </a:solidFill>
              </a:rPr>
              <a:t>munkavállalók képviselőit </a:t>
            </a:r>
            <a:r>
              <a:rPr lang="hu-HU" b="1" smtClean="0"/>
              <a:t>(rendes és póttagot) a megválasztott munkavédelmi képviselők </a:t>
            </a:r>
            <a:r>
              <a:rPr lang="hu-HU" b="1" smtClean="0">
                <a:solidFill>
                  <a:srgbClr val="FF0000"/>
                </a:solidFill>
              </a:rPr>
              <a:t>maguk közül titkos szavazás útján jelölik. </a:t>
            </a:r>
            <a:r>
              <a:rPr lang="hu-HU" b="1" smtClean="0"/>
              <a:t>A munkáltató kezdeményezi a testület létrehozását, biztosítja a szavazás lebonyolításának feltételeit.</a:t>
            </a: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90305-3451-4D41-B9F9-DD7D93D2682C}" type="slidenum">
              <a:rPr lang="hu-HU"/>
              <a:pPr>
                <a:defRPr/>
              </a:pPr>
              <a:t>38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0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55299" name="Tartalom helye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720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smtClean="0"/>
              <a:t>A </a:t>
            </a:r>
            <a:r>
              <a:rPr lang="hu-HU" b="1" smtClean="0">
                <a:solidFill>
                  <a:srgbClr val="FF0000"/>
                </a:solidFill>
              </a:rPr>
              <a:t>munkáltató köteles </a:t>
            </a:r>
            <a:r>
              <a:rPr lang="hu-HU" b="1" smtClean="0"/>
              <a:t>a testületbe </a:t>
            </a:r>
            <a:r>
              <a:rPr lang="hu-HU" b="1" smtClean="0">
                <a:solidFill>
                  <a:srgbClr val="FF0000"/>
                </a:solidFill>
              </a:rPr>
              <a:t>döntésre jogosult vezető állású munkavállalót </a:t>
            </a:r>
            <a:r>
              <a:rPr lang="hu-HU" b="1" smtClean="0"/>
              <a:t>(Mt. 188. §), továbbá munkáltatói </a:t>
            </a:r>
            <a:r>
              <a:rPr lang="hu-HU" b="1" smtClean="0">
                <a:solidFill>
                  <a:srgbClr val="FF0000"/>
                </a:solidFill>
              </a:rPr>
              <a:t>munkavédelmi feladatokat </a:t>
            </a:r>
            <a:r>
              <a:rPr lang="hu-HU" b="1" smtClean="0"/>
              <a:t>részben vagy egészben </a:t>
            </a:r>
            <a:r>
              <a:rPr lang="hu-HU" b="1" smtClean="0">
                <a:solidFill>
                  <a:srgbClr val="FF0000"/>
                </a:solidFill>
              </a:rPr>
              <a:t>ellátó személyt </a:t>
            </a:r>
            <a:r>
              <a:rPr lang="hu-HU" b="1" smtClean="0"/>
              <a:t>(intézkedésre jogosult munkairányítót, illetve a munkáltatóval szervezett munkavégzésre irányuló jogviszonyban lévő munkavédelmi szakembert) </a:t>
            </a:r>
            <a:r>
              <a:rPr lang="hu-HU" b="1" smtClean="0">
                <a:solidFill>
                  <a:srgbClr val="FF0000"/>
                </a:solidFill>
              </a:rPr>
              <a:t>kijelölni</a:t>
            </a:r>
            <a:r>
              <a:rPr lang="hu-HU" b="1" smtClean="0"/>
              <a:t>. </a:t>
            </a:r>
          </a:p>
          <a:p>
            <a:pPr>
              <a:buFont typeface="Wingdings 2" pitchFamily="18" charset="2"/>
              <a:buNone/>
            </a:pPr>
            <a:r>
              <a:rPr lang="hu-HU" b="1" smtClean="0"/>
              <a:t>A munkáltató számára rendszeres munkavédelmi szolgáltatást nyújtó szakemberek meghívottként vesznek részt a testület munkájában.</a:t>
            </a:r>
            <a:endParaRPr lang="hu-HU" smtClean="0"/>
          </a:p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DB86F-7C60-499C-BF29-89E4C7881C30}" type="slidenum">
              <a:rPr lang="hu-HU"/>
              <a:pPr>
                <a:defRPr/>
              </a:pPr>
              <a:t>39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hu-HU" sz="3200" b="1" smtClean="0">
                <a:solidFill>
                  <a:schemeClr val="tx1"/>
                </a:solidFill>
              </a:rPr>
              <a:t>1993. évi XCIII. Törvény</a:t>
            </a:r>
            <a:r>
              <a:rPr lang="hu-HU" sz="3200" smtClean="0">
                <a:solidFill>
                  <a:schemeClr val="tx1"/>
                </a:solidFill>
              </a:rPr>
              <a:t> </a:t>
            </a:r>
            <a:r>
              <a:rPr lang="hu-HU" sz="3200" b="1" smtClean="0">
                <a:solidFill>
                  <a:schemeClr val="tx1"/>
                </a:solidFill>
              </a:rPr>
              <a:t>a munkavédelemről</a:t>
            </a:r>
            <a:br>
              <a:rPr lang="hu-HU" sz="3200" b="1" smtClean="0">
                <a:solidFill>
                  <a:schemeClr val="tx1"/>
                </a:solidFill>
              </a:rPr>
            </a:br>
            <a:r>
              <a:rPr lang="hu-HU" sz="3200" b="1" smtClean="0">
                <a:solidFill>
                  <a:schemeClr val="tx1"/>
                </a:solidFill>
              </a:rPr>
              <a:t>ALAPELVEK</a:t>
            </a:r>
            <a:endParaRPr lang="hu-HU" sz="3200" smtClean="0">
              <a:solidFill>
                <a:schemeClr val="tx1"/>
              </a:solidFill>
            </a:endParaRPr>
          </a:p>
        </p:txBody>
      </p:sp>
      <p:sp>
        <p:nvSpPr>
          <p:cNvPr id="1945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smtClean="0"/>
              <a:t>E törvény biztosítja a munkavédelemmel kapcsolatos érdekegyeztetést, valamint a </a:t>
            </a:r>
            <a:r>
              <a:rPr lang="hu-HU" b="1" smtClean="0">
                <a:solidFill>
                  <a:srgbClr val="FF0000"/>
                </a:solidFill>
              </a:rPr>
              <a:t>munkavállalók munkavédelmi érdekvédelmét</a:t>
            </a:r>
            <a:r>
              <a:rPr lang="hu-HU" b="1" smtClean="0"/>
              <a:t>, meghatározva a munkavédelmi képviselők jogait és kötelezettségeit, nem érintve a munkavállalói érdekképviseleteknek más jogszabályban szabályozott, munkavédelemmel kapcsolatos jogait. </a:t>
            </a:r>
            <a:r>
              <a:rPr lang="hu-HU" b="1" smtClean="0">
                <a:solidFill>
                  <a:srgbClr val="FF0000"/>
                </a:solidFill>
              </a:rPr>
              <a:t>(Mt. – ÜT és szakszervezeti jogok) </a:t>
            </a: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4F791-8419-42D5-98A1-1FB5D8F31DD7}" type="slidenum">
              <a:rPr lang="hu-HU"/>
              <a:pPr>
                <a:defRPr/>
              </a:pPr>
              <a:t>4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0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3435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b="1" dirty="0" smtClean="0"/>
              <a:t>A testület rendes és póttagjainak megbízatása </a:t>
            </a:r>
            <a:r>
              <a:rPr lang="hu-HU" b="1" dirty="0" smtClean="0">
                <a:solidFill>
                  <a:srgbClr val="FF0000"/>
                </a:solidFill>
              </a:rPr>
              <a:t>öt évre szól.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b="1" dirty="0" smtClean="0"/>
              <a:t>A testület elnöki tisztét a munkavállalók, illetve a munkáltatók képviselői felváltva gyakorolják.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b="1" dirty="0" smtClean="0"/>
              <a:t>A testület működésének feltételeit a munkáltató biztosítja.</a:t>
            </a: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b="1" dirty="0" smtClean="0"/>
              <a:t> A testület az érdekegyeztető tevékenysége keretében: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b="1" i="1" dirty="0" smtClean="0"/>
              <a:t>a)</a:t>
            </a:r>
            <a:r>
              <a:rPr lang="hu-HU" b="1" dirty="0" smtClean="0"/>
              <a:t> </a:t>
            </a:r>
            <a:r>
              <a:rPr lang="hu-HU" b="1" dirty="0" smtClean="0">
                <a:solidFill>
                  <a:srgbClr val="FF0000"/>
                </a:solidFill>
              </a:rPr>
              <a:t>rendszeresen,</a:t>
            </a:r>
            <a:r>
              <a:rPr lang="hu-HU" b="1" dirty="0" smtClean="0"/>
              <a:t> de </a:t>
            </a:r>
            <a:r>
              <a:rPr lang="hu-HU" b="1" dirty="0" smtClean="0">
                <a:solidFill>
                  <a:srgbClr val="FF0000"/>
                </a:solidFill>
              </a:rPr>
              <a:t>évente legalább egy </a:t>
            </a:r>
            <a:r>
              <a:rPr lang="hu-HU" b="1" dirty="0" smtClean="0"/>
              <a:t>alkalommal </a:t>
            </a:r>
            <a:r>
              <a:rPr lang="hu-HU" b="1" dirty="0" smtClean="0">
                <a:solidFill>
                  <a:schemeClr val="accent3"/>
                </a:solidFill>
              </a:rPr>
              <a:t>értékeli a munkahelyi munkavédelmi helyzet </a:t>
            </a:r>
            <a:r>
              <a:rPr lang="hu-HU" b="1" dirty="0" smtClean="0"/>
              <a:t>és tevékenység alakulását, és az ezzel összefüggő lehetséges intézkedéseket;</a:t>
            </a: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174F9-F017-4632-9ABB-DB558FF9397D}" type="slidenum">
              <a:rPr lang="hu-HU"/>
              <a:pPr>
                <a:defRPr/>
              </a:pPr>
              <a:t>40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0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7347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276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2800" b="1" i="1" smtClean="0"/>
              <a:t>b)</a:t>
            </a:r>
            <a:r>
              <a:rPr lang="hu-HU" sz="2800" b="1" smtClean="0">
                <a:solidFill>
                  <a:srgbClr val="FF0000"/>
                </a:solidFill>
              </a:rPr>
              <a:t> megvitatja </a:t>
            </a:r>
            <a:r>
              <a:rPr lang="hu-HU" sz="2800" b="1" smtClean="0"/>
              <a:t>a munkahelyi munkavédelmi programot</a:t>
            </a:r>
            <a:r>
              <a:rPr lang="hu-HU" sz="2800" b="1" smtClean="0">
                <a:solidFill>
                  <a:srgbClr val="FF0000"/>
                </a:solidFill>
              </a:rPr>
              <a:t>, figyelemmel kíséri </a:t>
            </a:r>
            <a:r>
              <a:rPr lang="hu-HU" sz="2800" b="1" smtClean="0"/>
              <a:t>annak megvalósítását;</a:t>
            </a:r>
            <a:endParaRPr lang="hu-HU" sz="2800" smtClean="0"/>
          </a:p>
          <a:p>
            <a:pPr>
              <a:buFont typeface="Wingdings 2" pitchFamily="18" charset="2"/>
              <a:buNone/>
            </a:pPr>
            <a:r>
              <a:rPr lang="hu-HU" sz="2800" b="1" i="1" smtClean="0"/>
              <a:t>c)</a:t>
            </a:r>
            <a:r>
              <a:rPr lang="hu-HU" sz="2800" b="1" smtClean="0"/>
              <a:t> </a:t>
            </a:r>
            <a:r>
              <a:rPr lang="hu-HU" sz="2800" b="1" smtClean="0">
                <a:solidFill>
                  <a:srgbClr val="FF0000"/>
                </a:solidFill>
              </a:rPr>
              <a:t>állást foglal</a:t>
            </a:r>
            <a:r>
              <a:rPr lang="hu-HU" sz="2800" b="1" smtClean="0"/>
              <a:t> a munkavédelmet érintő belső szabályok tervezetéről.</a:t>
            </a:r>
          </a:p>
          <a:p>
            <a:pPr>
              <a:buFont typeface="Wingdings 2" pitchFamily="18" charset="2"/>
              <a:buNone/>
            </a:pPr>
            <a:r>
              <a:rPr lang="hu-HU" sz="2800" b="1" smtClean="0"/>
              <a:t>A testület működése nem érinti a munkavédelmi képviselő, a munkahelyi munkavédelmi bizottság jogállását, valamint a munkáltatónak a munkavédelmi követelmények megvalósításáért e törvényben meghatározott felelősségét.</a:t>
            </a:r>
            <a:endParaRPr lang="hu-HU" sz="2800" smtClean="0"/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4A772-0A5E-44BB-8858-E4E40E5C2CE0}" type="slidenum">
              <a:rPr lang="hu-HU"/>
              <a:pPr>
                <a:defRPr/>
              </a:pPr>
              <a:t>41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9520CB-8D16-4FC5-A2FC-2343F378BCCE}" type="slidenum">
              <a:rPr lang="hu-HU"/>
              <a:pPr>
                <a:defRPr/>
              </a:pPr>
              <a:t>5</a:t>
            </a:fld>
            <a:endParaRPr lang="hu-HU"/>
          </a:p>
        </p:txBody>
      </p:sp>
      <p:sp>
        <p:nvSpPr>
          <p:cNvPr id="20483" name="Téglalap 2"/>
          <p:cNvSpPr>
            <a:spLocks noChangeArrowheads="1"/>
          </p:cNvSpPr>
          <p:nvPr/>
        </p:nvSpPr>
        <p:spPr bwMode="auto">
          <a:xfrm>
            <a:off x="611188" y="1412875"/>
            <a:ext cx="78486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hu-HU" sz="3200" b="1"/>
              <a:t>A munkáltatóknak és a munkavállalóknak, valamint az állami szerveknek e törvényben és a munkavédelemre vonatkozó más szabályokban meghatározott jogok gyakorlása és kötelezettségek teljesítése során </a:t>
            </a:r>
            <a:r>
              <a:rPr lang="hu-HU" sz="3200" b="1">
                <a:solidFill>
                  <a:srgbClr val="FF0000"/>
                </a:solidFill>
              </a:rPr>
              <a:t>együtt kell működniük</a:t>
            </a:r>
            <a:r>
              <a:rPr lang="hu-HU" sz="3200" b="1"/>
              <a:t>.</a:t>
            </a:r>
          </a:p>
          <a:p>
            <a:pPr eaLnBrk="0" hangingPunct="0"/>
            <a:endParaRPr lang="hu-HU" sz="2800" b="1"/>
          </a:p>
          <a:p>
            <a:pPr eaLnBrk="0" hangingPunct="0"/>
            <a:endParaRPr lang="hu-HU" sz="2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u-HU" sz="2800" i="1" dirty="0" smtClean="0">
                <a:solidFill>
                  <a:schemeClr val="tx1"/>
                </a:solidFill>
              </a:rPr>
              <a:t>AZ EGÉSZSÉGET NEM VESZÉLYEZTETŐ</a:t>
            </a:r>
            <a:br>
              <a:rPr lang="hu-HU" sz="2800" i="1" dirty="0" smtClean="0">
                <a:solidFill>
                  <a:schemeClr val="tx1"/>
                </a:solidFill>
              </a:rPr>
            </a:br>
            <a:r>
              <a:rPr lang="hu-HU" sz="2800" i="1" dirty="0" smtClean="0">
                <a:solidFill>
                  <a:schemeClr val="tx1"/>
                </a:solidFill>
              </a:rPr>
              <a:t>ÉS BIZTONSÁGOS MUNKAVÉGZÉS KÖVETELMÉNYEI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99062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i="1" u="sng" dirty="0" smtClean="0"/>
              <a:t>Általános követelmények</a:t>
            </a:r>
            <a:r>
              <a:rPr lang="hu-HU" i="1" dirty="0" smtClean="0"/>
              <a:t>: (</a:t>
            </a:r>
            <a:r>
              <a:rPr lang="hu-HU" i="1" dirty="0" err="1" smtClean="0"/>
              <a:t>Mtv</a:t>
            </a:r>
            <a:r>
              <a:rPr lang="hu-HU" i="1" dirty="0" smtClean="0"/>
              <a:t>. 18.§)</a:t>
            </a: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b="1" dirty="0" smtClean="0"/>
              <a:t>Az egészséget nem veszélyeztető és biztonságos munkavégzés követelményeinek teljesítése helyett </a:t>
            </a:r>
            <a:r>
              <a:rPr lang="hu-HU" b="1" dirty="0" smtClean="0">
                <a:solidFill>
                  <a:srgbClr val="FF0000"/>
                </a:solidFill>
              </a:rPr>
              <a:t>a munkáltató pénzbeli vagy egyéb megváltást a munkavállalónak nem adhat.</a:t>
            </a:r>
            <a:endParaRPr lang="hu-HU" dirty="0" smtClean="0">
              <a:solidFill>
                <a:srgbClr val="FF0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i="1" u="sng" dirty="0" smtClean="0"/>
              <a:t>Tárgyi feltételek:  </a:t>
            </a:r>
            <a:r>
              <a:rPr lang="hu-HU" i="1" dirty="0" smtClean="0"/>
              <a:t>(</a:t>
            </a:r>
            <a:r>
              <a:rPr lang="hu-HU" i="1" dirty="0" err="1" smtClean="0"/>
              <a:t>Mtv</a:t>
            </a:r>
            <a:r>
              <a:rPr lang="hu-HU" i="1" dirty="0" smtClean="0"/>
              <a:t>. 23 – 39 §)</a:t>
            </a:r>
            <a:endParaRPr lang="hu-HU" i="1" u="sng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b="1" dirty="0" smtClean="0"/>
              <a:t>Minden munkavállaló részére biztosítani kell</a:t>
            </a: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i="1" dirty="0" smtClean="0"/>
              <a:t>a)</a:t>
            </a:r>
            <a:r>
              <a:rPr lang="hu-HU" dirty="0" smtClean="0"/>
              <a:t> </a:t>
            </a:r>
            <a:r>
              <a:rPr lang="hu-HU" b="1" dirty="0" smtClean="0"/>
              <a:t>megfelelő mennyiségű, az egészségügyi előírásoknak megfelelő minőségű ivóvizet;</a:t>
            </a: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i="1" dirty="0" smtClean="0"/>
              <a:t>b)</a:t>
            </a:r>
            <a:r>
              <a:rPr lang="hu-HU" dirty="0" smtClean="0"/>
              <a:t> </a:t>
            </a:r>
            <a:r>
              <a:rPr lang="hu-HU" b="1" dirty="0" smtClean="0"/>
              <a:t>a munkahely és a munka jellegének megfelelően az öltözködési, tisztálkodási, egészségügyi, étkezési, pihenési és melegedési lehetőséget.</a:t>
            </a:r>
            <a:endParaRPr lang="hu-H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7BC6E-97F1-42E7-BAA2-977265D32ABD}" type="slidenum">
              <a:rPr lang="hu-HU"/>
              <a:pPr>
                <a:defRPr/>
              </a:pPr>
              <a:t>6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hu-HU" sz="2800" i="1" smtClean="0">
                <a:solidFill>
                  <a:schemeClr val="tx1"/>
                </a:solidFill>
              </a:rPr>
              <a:t>AZ EGÉSZSÉGET NEM VESZÉLYEZTETŐ</a:t>
            </a:r>
            <a:br>
              <a:rPr lang="hu-HU" sz="2800" i="1" smtClean="0">
                <a:solidFill>
                  <a:schemeClr val="tx1"/>
                </a:solidFill>
              </a:rPr>
            </a:br>
            <a:r>
              <a:rPr lang="hu-HU" sz="2800" i="1" smtClean="0">
                <a:solidFill>
                  <a:schemeClr val="tx1"/>
                </a:solidFill>
              </a:rPr>
              <a:t>ÉS BIZTONSÁGOS MUNKAVÉGZÉS KÖVETELMÉNYEI</a:t>
            </a:r>
            <a:endParaRPr lang="hu-HU" sz="2800" smtClean="0"/>
          </a:p>
        </p:txBody>
      </p:sp>
      <p:sp>
        <p:nvSpPr>
          <p:cNvPr id="2253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i="1" u="sng" smtClean="0"/>
              <a:t>Személyi feltételei: </a:t>
            </a:r>
            <a:r>
              <a:rPr lang="hu-HU" i="1" smtClean="0"/>
              <a:t>(Mtv. 49 -53.§)</a:t>
            </a:r>
            <a:endParaRPr lang="hu-HU" u="sng" smtClean="0"/>
          </a:p>
          <a:p>
            <a:pPr>
              <a:buFont typeface="Wingdings 2" pitchFamily="18" charset="2"/>
              <a:buNone/>
            </a:pPr>
            <a:r>
              <a:rPr lang="hu-HU" b="1" smtClean="0"/>
              <a:t>A munkavállaló csak olyan munkára és akkor alkalmazható, ha</a:t>
            </a: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b="1" i="1" smtClean="0"/>
              <a:t>a)</a:t>
            </a:r>
            <a:r>
              <a:rPr lang="hu-HU" b="1" smtClean="0"/>
              <a:t> annak ellátásához megfelelő élettani adottságokkal rendelkezik,</a:t>
            </a: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b="1" i="1" smtClean="0"/>
              <a:t>b)</a:t>
            </a:r>
            <a:r>
              <a:rPr lang="hu-HU" b="1" smtClean="0"/>
              <a:t> foglalkoztatása az egészségét, testi épségét, illetve a fiatalkorú egészséges fejlődését károsan nem befolyásolja,</a:t>
            </a: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2BDDA-760C-4853-A52F-8213DA2E4D97}" type="slidenum">
              <a:rPr lang="hu-HU"/>
              <a:pPr>
                <a:defRPr/>
              </a:pPr>
              <a:t>7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03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23555" name="Tartalom helye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990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i="1" smtClean="0"/>
              <a:t>c)</a:t>
            </a:r>
            <a:r>
              <a:rPr lang="hu-HU" b="1" smtClean="0"/>
              <a:t> foglalkoztatása nem jelent veszélyt a munkavállaló reprodukciós képességére, magzatára,</a:t>
            </a: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b="1" i="1" smtClean="0"/>
              <a:t>d)</a:t>
            </a:r>
            <a:r>
              <a:rPr lang="hu-HU" b="1" smtClean="0"/>
              <a:t> mások egészségét, testi épségét nem veszélyezteti és a munkára – külön jogszabályokban meghatározottak szerint – alkalmasnak bizonyult.</a:t>
            </a: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b="1" smtClean="0"/>
              <a:t>A munkára való alkalmasságról külön jogszabályban meghatározott orvosi vizsgálat alapján kell dönteni.</a:t>
            </a:r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62BEC-AD65-49D7-A324-A27D22FF474B}" type="slidenum">
              <a:rPr lang="hu-HU"/>
              <a:pPr>
                <a:defRPr/>
              </a:pPr>
              <a:t>8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algn="ctr"/>
            <a:r>
              <a:rPr lang="hu-HU" sz="3600" i="1" smtClean="0">
                <a:solidFill>
                  <a:schemeClr val="tx1"/>
                </a:solidFill>
              </a:rPr>
              <a:t>A MUNKÁLTATÓK ÉS A MUNKAVÁLLALÓK KÖTELESSÉGEI ÉS JOGAI</a:t>
            </a:r>
            <a:endParaRPr lang="hu-HU" sz="3600" smtClean="0">
              <a:solidFill>
                <a:schemeClr val="tx1"/>
              </a:solidFill>
            </a:endParaRPr>
          </a:p>
        </p:txBody>
      </p:sp>
      <p:sp>
        <p:nvSpPr>
          <p:cNvPr id="24579" name="Tartalom helye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695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i="1" u="sng" smtClean="0"/>
              <a:t>A munkáltatók kötelezettsége: </a:t>
            </a:r>
            <a:r>
              <a:rPr lang="hu-HU" i="1" smtClean="0"/>
              <a:t>(Mtv. 54-59. §)</a:t>
            </a:r>
          </a:p>
          <a:p>
            <a:pPr>
              <a:buFont typeface="Wingdings 2" pitchFamily="18" charset="2"/>
              <a:buNone/>
            </a:pPr>
            <a:r>
              <a:rPr lang="hu-HU" b="1" smtClean="0"/>
              <a:t>Pl.: Az egészséget nem veszélyeztető és biztonságos munkavégzés érdekében a munkáltató köteles</a:t>
            </a:r>
            <a:endParaRPr lang="hu-HU" smtClean="0"/>
          </a:p>
          <a:p>
            <a:r>
              <a:rPr lang="hu-HU" b="1" i="1" smtClean="0"/>
              <a:t>a)</a:t>
            </a:r>
            <a:r>
              <a:rPr lang="hu-HU" b="1" smtClean="0"/>
              <a:t> a szükséges utasításokat és tájékoztatást a munkavégzést megelőzően a munkavállalónak megadni;</a:t>
            </a:r>
            <a:endParaRPr lang="hu-HU" smtClean="0"/>
          </a:p>
          <a:p>
            <a:pPr>
              <a:buFont typeface="Wingdings 2" pitchFamily="18" charset="2"/>
              <a:buNone/>
            </a:pPr>
            <a:r>
              <a:rPr lang="hu-HU" b="1" i="1" smtClean="0"/>
              <a:t>b)</a:t>
            </a:r>
            <a:r>
              <a:rPr lang="hu-HU" b="1" smtClean="0"/>
              <a:t> rendszeresen meggyőződni arról, hogy a munkakörülmények megfelelnek-e a követelményeknek, a munkavállalók ismerik, illetve megtartják-e a rájuk vonatkozó rendelkezéseket;</a:t>
            </a:r>
            <a:endParaRPr lang="hu-HU" smtClean="0"/>
          </a:p>
          <a:p>
            <a:pPr>
              <a:buFont typeface="Wingdings 2" pitchFamily="18" charset="2"/>
              <a:buNone/>
            </a:pPr>
            <a:endParaRPr lang="hu-HU" i="1" u="sng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54A94C-59D6-4CBD-9DE5-7F57B04EBE92}" type="slidenum">
              <a:rPr lang="hu-HU"/>
              <a:pPr>
                <a:defRPr/>
              </a:pPr>
              <a:t>9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5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6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7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8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9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0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3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4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5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6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7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8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9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0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3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4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5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6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7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8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9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0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</TotalTime>
  <Words>1943</Words>
  <Application>Microsoft Office PowerPoint</Application>
  <PresentationFormat>Diavetítés a képernyőre (4:3 oldalarány)</PresentationFormat>
  <Paragraphs>187</Paragraphs>
  <Slides>41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Tervezősablon</vt:lpstr>
      </vt:variant>
      <vt:variant>
        <vt:i4>4</vt:i4>
      </vt:variant>
      <vt:variant>
        <vt:lpstr>Diacímek</vt:lpstr>
      </vt:variant>
      <vt:variant>
        <vt:i4>41</vt:i4>
      </vt:variant>
    </vt:vector>
  </HeadingPairs>
  <TitlesOfParts>
    <vt:vector size="51" baseType="lpstr">
      <vt:lpstr>Arial</vt:lpstr>
      <vt:lpstr>Calibri</vt:lpstr>
      <vt:lpstr>Constantia</vt:lpstr>
      <vt:lpstr>Wingdings 2</vt:lpstr>
      <vt:lpstr>Verdana</vt:lpstr>
      <vt:lpstr>Wingdings</vt:lpstr>
      <vt:lpstr>Áramlás</vt:lpstr>
      <vt:lpstr>Áramlás</vt:lpstr>
      <vt:lpstr>Áramlás</vt:lpstr>
      <vt:lpstr>Áramlás</vt:lpstr>
      <vt:lpstr>1. dia</vt:lpstr>
      <vt:lpstr>A magyarországi és a villamosenergia-iparban működő szakszervezetek helyzete és kilátásai a szervezettség tükrében</vt:lpstr>
      <vt:lpstr>3. dia</vt:lpstr>
      <vt:lpstr>1993. évi XCIII. Törvény a munkavédelemről ALAPELVEK</vt:lpstr>
      <vt:lpstr>5. dia</vt:lpstr>
      <vt:lpstr>AZ EGÉSZSÉGET NEM VESZÉLYEZTETŐ ÉS BIZTONSÁGOS MUNKAVÉGZÉS KÖVETELMÉNYEI </vt:lpstr>
      <vt:lpstr>AZ EGÉSZSÉGET NEM VESZÉLYEZTETŐ ÉS BIZTONSÁGOS MUNKAVÉGZÉS KÖVETELMÉNYEI</vt:lpstr>
      <vt:lpstr>8. dia</vt:lpstr>
      <vt:lpstr>A MUNKÁLTATÓK ÉS A MUNKAVÁLLALÓK KÖTELESSÉGEI ÉS JOGAI</vt:lpstr>
      <vt:lpstr>A MUNKÁLTATÓK ÉS A MUNKAVÁLLALÓK KÖTELESSÉGEI ÉS JOGAI</vt:lpstr>
      <vt:lpstr>A MUNKÁLTATÓK ÉS A MUNKAVÁLLALÓK KÖTELESSÉGEI ÉS JOGAI</vt:lpstr>
      <vt:lpstr>12. dia</vt:lpstr>
      <vt:lpstr>   MUNKAVÉDELMI ÉRDEKKÉPVISELET, ÉRDEKEGYEZTETÉS</vt:lpstr>
      <vt:lpstr>14. dia</vt:lpstr>
      <vt:lpstr>15. dia</vt:lpstr>
      <vt:lpstr>A munkavédelmi képviselő</vt:lpstr>
      <vt:lpstr>Munkavédelmi képviselő választás</vt:lpstr>
      <vt:lpstr>Munkavédelmi képviselő választás</vt:lpstr>
      <vt:lpstr>Munkavédelmi képviselő választás</vt:lpstr>
      <vt:lpstr>Munkavédelmi képviselő választás</vt:lpstr>
      <vt:lpstr>A munkavédelmi képviselő jogai</vt:lpstr>
      <vt:lpstr>22. dia</vt:lpstr>
      <vt:lpstr>A munkavédelmi képviselő jogai</vt:lpstr>
      <vt:lpstr>24. dia</vt:lpstr>
      <vt:lpstr>Munkabaleset kivizsgálás</vt:lpstr>
      <vt:lpstr>26. dia</vt:lpstr>
      <vt:lpstr>  A munkabaleset kivizsgálásának szempontjai</vt:lpstr>
      <vt:lpstr>28. dia</vt:lpstr>
      <vt:lpstr>29. dia</vt:lpstr>
      <vt:lpstr>30. dia</vt:lpstr>
      <vt:lpstr>31. dia</vt:lpstr>
      <vt:lpstr>Működési feltételek</vt:lpstr>
      <vt:lpstr>33. dia</vt:lpstr>
      <vt:lpstr>Védelem</vt:lpstr>
      <vt:lpstr>Titoktartás</vt:lpstr>
      <vt:lpstr>Munkavédelmi Bizottság</vt:lpstr>
      <vt:lpstr>Paritásos munkavédelmi testület </vt:lpstr>
      <vt:lpstr>38. dia</vt:lpstr>
      <vt:lpstr>39. dia</vt:lpstr>
      <vt:lpstr>40. dia</vt:lpstr>
      <vt:lpstr>41. dia</vt:lpstr>
    </vt:vector>
  </TitlesOfParts>
  <Company>MVM Cégcsoport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Kibővített Szövetségi Vezetőségi ülés VER.DI-EVDSZ Találkozó</dc:title>
  <dc:creator>hbertafalvi</dc:creator>
  <cp:lastModifiedBy>KO010551</cp:lastModifiedBy>
  <cp:revision>151</cp:revision>
  <dcterms:created xsi:type="dcterms:W3CDTF">2010-05-28T07:46:17Z</dcterms:created>
  <dcterms:modified xsi:type="dcterms:W3CDTF">2015-01-28T12:09:54Z</dcterms:modified>
</cp:coreProperties>
</file>