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324" r:id="rId2"/>
    <p:sldId id="329" r:id="rId3"/>
    <p:sldId id="348" r:id="rId4"/>
    <p:sldId id="349" r:id="rId5"/>
    <p:sldId id="350" r:id="rId6"/>
    <p:sldId id="351" r:id="rId7"/>
    <p:sldId id="352" r:id="rId8"/>
    <p:sldId id="353" r:id="rId9"/>
    <p:sldId id="354" r:id="rId10"/>
    <p:sldId id="355" r:id="rId11"/>
    <p:sldId id="356" r:id="rId12"/>
    <p:sldId id="357" r:id="rId13"/>
    <p:sldId id="359" r:id="rId14"/>
    <p:sldId id="358" r:id="rId15"/>
    <p:sldId id="328" r:id="rId16"/>
  </p:sldIdLst>
  <p:sldSz cx="9144000" cy="6858000" type="screen4x3"/>
  <p:notesSz cx="7010400" cy="92964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FF00"/>
    <a:srgbClr val="008000"/>
    <a:srgbClr val="003300"/>
    <a:srgbClr val="8EC88E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54" autoAdjust="0"/>
  </p:normalViewPr>
  <p:slideViewPr>
    <p:cSldViewPr>
      <p:cViewPr>
        <p:scale>
          <a:sx n="58" d="100"/>
          <a:sy n="58" d="100"/>
        </p:scale>
        <p:origin x="-1410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hu-HU"/>
              <a:t>EVDSZ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3AE28A1-F0DA-43EE-836F-FE595F3F62C0}" type="datetimeFigureOut">
              <a:rPr lang="hu-HU"/>
              <a:pPr>
                <a:defRPr/>
              </a:pPr>
              <a:t>2015.01.28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3087B710-4B5F-4421-89E1-17A75D2431B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hu-HU"/>
              <a:t>EVDSZ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95B003E-107F-4123-8655-DBC9010559BE}" type="datetimeFigureOut">
              <a:rPr lang="hu-HU"/>
              <a:pPr>
                <a:defRPr/>
              </a:pPr>
              <a:t>2015.01.28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hu-HU" noProof="0" smtClean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AA2F03B0-B20C-4363-AD47-A934C365121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u-HU" smtClean="0"/>
              <a:t>Alcím mintájának szerkesztése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8AD397-1099-4239-882B-16F4E0C3294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1E13F-51F0-42EB-B479-D6D034BAB1F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DDD6A-2DC2-4EED-90FF-20403F91C3D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ADFEC-A29D-488C-B0D2-9A5B9157053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5578E-43D0-4C99-9F4A-8B5F8D39C9E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DA1D8-EC68-45FB-99AA-124B4DFC589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7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415DF-33D3-47A6-96BE-74B6854BB35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C7FBF-ED12-48FA-9F77-7FE3CBB093A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7702AE-66F5-41A7-A4A9-815F54B1C42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139B7-34DE-491D-85FC-55868A802CE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gy sarkán kerekítve levágott téglalap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Derékszögű háromszög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Szabadkézi sokszög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u-HU" noProof="0" smtClean="0"/>
              <a:t>Kép beszúrásához kattintson az ikonra</a:t>
            </a:r>
            <a:endParaRPr lang="en-US" noProof="0" dirty="0"/>
          </a:p>
        </p:txBody>
      </p:sp>
      <p:sp>
        <p:nvSpPr>
          <p:cNvPr id="9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1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BCF650-7C93-46E2-B17C-8D45912867F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Cím helye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  <a:endParaRPr lang="en-US" smtClean="0"/>
          </a:p>
        </p:txBody>
      </p:sp>
      <p:sp>
        <p:nvSpPr>
          <p:cNvPr id="1029" name="Szöveg helye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smtClean="0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DFE0D4"/>
                </a:solidFill>
                <a:latin typeface="Constantia" pitchFamily="18" charset="0"/>
              </a:defRPr>
            </a:lvl1pPr>
          </a:lstStyle>
          <a:p>
            <a:pPr>
              <a:defRPr/>
            </a:pPr>
            <a:fld id="{80BF48C3-74EE-4139-A07C-B439356CB00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grpSp>
        <p:nvGrpSpPr>
          <p:cNvPr id="1033" name="Csoportba foglalás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72" r:id="rId9"/>
    <p:sldLayoutId id="2147483663" r:id="rId10"/>
    <p:sldLayoutId id="214748366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A8CDD7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A8CDD7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C0BEAF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Kép 3" descr="kicsib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78738" y="314325"/>
            <a:ext cx="1019175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Tartalom helye 10"/>
          <p:cNvSpPr>
            <a:spLocks noGrp="1"/>
          </p:cNvSpPr>
          <p:nvPr>
            <p:ph idx="1"/>
          </p:nvPr>
        </p:nvSpPr>
        <p:spPr>
          <a:xfrm>
            <a:off x="457200" y="2444750"/>
            <a:ext cx="8229600" cy="2424113"/>
          </a:xfrm>
        </p:spPr>
        <p:txBody>
          <a:bodyPr/>
          <a:lstStyle/>
          <a:p>
            <a:pPr marL="0" indent="0" algn="ctr">
              <a:buFont typeface="Wingdings 2" pitchFamily="18" charset="2"/>
              <a:buNone/>
            </a:pPr>
            <a:r>
              <a:rPr lang="hu-HU" sz="2800" smtClean="0">
                <a:solidFill>
                  <a:srgbClr val="003300"/>
                </a:solidFill>
                <a:latin typeface="Verdana" pitchFamily="34" charset="0"/>
              </a:rPr>
              <a:t>TÁMOP -2.5.3.A-13/1-2013-0025</a:t>
            </a:r>
            <a:r>
              <a:rPr lang="hu-HU" sz="2800" smtClean="0"/>
              <a:t> </a:t>
            </a:r>
            <a:endParaRPr lang="hu-HU" sz="2800" smtClean="0">
              <a:solidFill>
                <a:srgbClr val="003300"/>
              </a:solidFill>
              <a:latin typeface="Verdana" pitchFamily="34" charset="0"/>
            </a:endParaRPr>
          </a:p>
          <a:p>
            <a:pPr marL="0" indent="0" algn="ctr">
              <a:buFont typeface="Wingdings 2" pitchFamily="18" charset="2"/>
              <a:buNone/>
            </a:pPr>
            <a:endParaRPr lang="hu-HU" sz="2800" smtClean="0">
              <a:solidFill>
                <a:srgbClr val="003300"/>
              </a:solidFill>
              <a:latin typeface="Verdana" pitchFamily="34" charset="0"/>
            </a:endParaRPr>
          </a:p>
          <a:p>
            <a:pPr marL="0" indent="0" algn="ctr">
              <a:buFont typeface="Wingdings 2" pitchFamily="18" charset="2"/>
              <a:buNone/>
            </a:pPr>
            <a:r>
              <a:rPr lang="hu-HU" sz="2400" b="1" smtClean="0">
                <a:solidFill>
                  <a:srgbClr val="003300"/>
                </a:solidFill>
                <a:latin typeface="Verdana" pitchFamily="34" charset="0"/>
              </a:rPr>
              <a:t>A váltóműszakosok problémája</a:t>
            </a:r>
          </a:p>
        </p:txBody>
      </p:sp>
      <p:sp>
        <p:nvSpPr>
          <p:cNvPr id="15363" name="Dia számának hely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AF0717C-3C28-4FA4-BDD2-6FAC18990CB1}" type="slidenum">
              <a:rPr lang="hu-HU" smtClean="0"/>
              <a:pPr/>
              <a:t>1</a:t>
            </a:fld>
            <a:endParaRPr lang="hu-HU" smtClean="0"/>
          </a:p>
        </p:txBody>
      </p:sp>
      <p:pic>
        <p:nvPicPr>
          <p:cNvPr id="15364" name="Picture 5" descr="USZT_logo_cmy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5999163"/>
            <a:ext cx="2257425" cy="69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Kép 8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70613" y="5810250"/>
            <a:ext cx="28797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Cím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792163"/>
          </a:xfrm>
        </p:spPr>
        <p:txBody>
          <a:bodyPr anchor="t"/>
          <a:lstStyle/>
          <a:p>
            <a:pPr algn="ctr"/>
            <a:r>
              <a:rPr lang="hu-HU" sz="4400" smtClean="0">
                <a:solidFill>
                  <a:schemeClr val="tx1"/>
                </a:solidFill>
              </a:rPr>
              <a:t>Megelőzés és kezelés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32765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  <a:defRPr/>
            </a:pPr>
            <a:endParaRPr lang="hu-HU" sz="3600" b="1" dirty="0"/>
          </a:p>
          <a:p>
            <a:pPr marL="0" indent="0">
              <a:buFont typeface="Wingdings 2" pitchFamily="18" charset="2"/>
              <a:buNone/>
              <a:defRPr/>
            </a:pPr>
            <a:r>
              <a:rPr lang="hu-HU" sz="2800" b="1" dirty="0" smtClean="0"/>
              <a:t>Mit tehet a munkavállaló?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sz="2800" b="1" dirty="0" smtClean="0"/>
              <a:t>Alvás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sz="2800" b="1" dirty="0" smtClean="0"/>
              <a:t>Testmozgás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sz="2800" b="1" dirty="0" smtClean="0"/>
              <a:t>Egészséges táplálkozás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sz="2800" b="1" dirty="0" smtClean="0"/>
              <a:t>Egyéni stratégiák: család, barátok támogatása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sz="2800" b="1" dirty="0" smtClean="0"/>
              <a:t>Egészséges életmód</a:t>
            </a:r>
          </a:p>
          <a:p>
            <a:pPr>
              <a:defRPr/>
            </a:pPr>
            <a:endParaRPr lang="hu-HU" dirty="0" smtClean="0"/>
          </a:p>
        </p:txBody>
      </p:sp>
      <p:sp>
        <p:nvSpPr>
          <p:cNvPr id="24579" name="Dia számának hely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790EC14-311E-45BB-890D-6CFCF77B0FC7}" type="slidenum">
              <a:rPr lang="hu-HU" smtClean="0"/>
              <a:pPr/>
              <a:t>10</a:t>
            </a:fld>
            <a:endParaRPr lang="hu-HU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Cím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792163"/>
          </a:xfrm>
        </p:spPr>
        <p:txBody>
          <a:bodyPr anchor="t"/>
          <a:lstStyle/>
          <a:p>
            <a:pPr algn="ctr"/>
            <a:r>
              <a:rPr lang="hu-HU" sz="4400" smtClean="0">
                <a:solidFill>
                  <a:schemeClr val="tx1"/>
                </a:solidFill>
              </a:rPr>
              <a:t>Jogszabályi háttér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32765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  <a:defRPr/>
            </a:pPr>
            <a:endParaRPr lang="hu-HU" sz="2800" b="1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sz="2800" b="1" dirty="0" smtClean="0"/>
              <a:t>Mt.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sz="2800" b="1" dirty="0" smtClean="0"/>
              <a:t>Munkavédelmi törvény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sz="2800" b="1" dirty="0" smtClean="0"/>
              <a:t>Ágazati, helyi </a:t>
            </a:r>
            <a:r>
              <a:rPr lang="hu-HU" sz="2800" b="1" dirty="0" err="1" smtClean="0"/>
              <a:t>KSZ-ek</a:t>
            </a:r>
            <a:endParaRPr lang="hu-HU" sz="2800" b="1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hu-HU" sz="2800" b="1" dirty="0" smtClean="0"/>
          </a:p>
          <a:p>
            <a:pPr>
              <a:defRPr/>
            </a:pPr>
            <a:endParaRPr lang="hu-HU" dirty="0" smtClean="0"/>
          </a:p>
        </p:txBody>
      </p:sp>
      <p:sp>
        <p:nvSpPr>
          <p:cNvPr id="25603" name="Dia számának hely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8F9F605-A32A-426A-B1FA-A6A163CF99B4}" type="slidenum">
              <a:rPr lang="hu-HU" smtClean="0"/>
              <a:pPr/>
              <a:t>11</a:t>
            </a:fld>
            <a:endParaRPr lang="hu-HU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Cím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792163"/>
          </a:xfrm>
        </p:spPr>
        <p:txBody>
          <a:bodyPr anchor="t"/>
          <a:lstStyle/>
          <a:p>
            <a:pPr algn="ctr"/>
            <a:r>
              <a:rPr lang="hu-HU" sz="4400" smtClean="0">
                <a:solidFill>
                  <a:schemeClr val="tx1"/>
                </a:solidFill>
              </a:rPr>
              <a:t>Mit tehetnek a szakszervezetek?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32765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  <a:defRPr/>
            </a:pPr>
            <a:endParaRPr lang="hu-HU" sz="2800" b="1" dirty="0" smtClean="0"/>
          </a:p>
          <a:p>
            <a:pPr marL="0" indent="0">
              <a:buFont typeface="Wingdings 2" pitchFamily="18" charset="2"/>
              <a:buNone/>
              <a:defRPr/>
            </a:pPr>
            <a:endParaRPr lang="hu-HU" sz="2800" b="1" dirty="0" smtClean="0"/>
          </a:p>
          <a:p>
            <a:pPr marL="0" indent="0">
              <a:buFont typeface="Wingdings 2" pitchFamily="18" charset="2"/>
              <a:buNone/>
              <a:defRPr/>
            </a:pPr>
            <a:r>
              <a:rPr lang="hu-HU" sz="2800" b="1" dirty="0" smtClean="0"/>
              <a:t>Szakszervezet: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sz="2800" b="1" dirty="0"/>
              <a:t>T</a:t>
            </a:r>
            <a:r>
              <a:rPr lang="hu-HU" sz="2800" b="1" dirty="0" smtClean="0"/>
              <a:t>örvények befolyásolása,módosítások kezdeményezése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sz="2800" b="1" dirty="0" smtClean="0"/>
              <a:t>Kollektív szerződéses rendelkezések elérése a műszakos munkavállalók védelmében, mind ágazati, mind helyi szinten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hu-HU" sz="2800" b="1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hu-HU" sz="2800" b="1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hu-HU" sz="2800" b="1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hu-HU" sz="2800" b="1" dirty="0" smtClean="0"/>
          </a:p>
          <a:p>
            <a:pPr>
              <a:defRPr/>
            </a:pPr>
            <a:endParaRPr lang="hu-HU" dirty="0" smtClean="0"/>
          </a:p>
        </p:txBody>
      </p:sp>
      <p:sp>
        <p:nvSpPr>
          <p:cNvPr id="26627" name="Dia számának hely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DA0DFF2-BE31-4CC8-948E-9A47FC0DC15A}" type="slidenum">
              <a:rPr lang="hu-HU" smtClean="0"/>
              <a:pPr/>
              <a:t>12</a:t>
            </a:fld>
            <a:endParaRPr lang="hu-HU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Cím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792163"/>
          </a:xfrm>
        </p:spPr>
        <p:txBody>
          <a:bodyPr anchor="t"/>
          <a:lstStyle/>
          <a:p>
            <a:pPr algn="ctr"/>
            <a:r>
              <a:rPr lang="hu-HU" sz="4400" smtClean="0">
                <a:solidFill>
                  <a:schemeClr val="tx1"/>
                </a:solidFill>
              </a:rPr>
              <a:t>Mit  tesz az EVDSZ?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32765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  <a:defRPr/>
            </a:pPr>
            <a:endParaRPr lang="hu-HU" sz="2800" b="1" dirty="0" smtClean="0"/>
          </a:p>
          <a:p>
            <a:pPr marL="0" indent="0">
              <a:buFont typeface="Wingdings 2" pitchFamily="18" charset="2"/>
              <a:buNone/>
              <a:defRPr/>
            </a:pPr>
            <a:endParaRPr lang="hu-HU" sz="2800" b="1" dirty="0" smtClean="0"/>
          </a:p>
          <a:p>
            <a:pPr marL="0" indent="0">
              <a:buFont typeface="Wingdings 2" pitchFamily="18" charset="2"/>
              <a:buNone/>
              <a:defRPr/>
            </a:pPr>
            <a:endParaRPr lang="hu-HU" sz="2800" b="1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sz="2800" b="1" dirty="0" smtClean="0"/>
              <a:t>EVDSZ Váltóműszakos Bizottság létrehozása, az éves munkaprogramban való szerepeltetés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sz="2800" b="1" dirty="0" smtClean="0"/>
              <a:t>Programalkotás, amely feladatokat határozott meg konföderációs, ágazati, munkahelyi szintekre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hu-HU" sz="2800" b="1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hu-HU" sz="2800" b="1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hu-HU" sz="2800" b="1" dirty="0" smtClean="0"/>
          </a:p>
          <a:p>
            <a:pPr>
              <a:defRPr/>
            </a:pPr>
            <a:endParaRPr lang="hu-HU" dirty="0" smtClean="0"/>
          </a:p>
        </p:txBody>
      </p:sp>
      <p:sp>
        <p:nvSpPr>
          <p:cNvPr id="27651" name="Dia számának hely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E01F9DD-0A6A-4C1E-8A07-63691673CFD0}" type="slidenum">
              <a:rPr lang="hu-HU" smtClean="0"/>
              <a:pPr/>
              <a:t>13</a:t>
            </a:fld>
            <a:endParaRPr lang="hu-HU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Cím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792163"/>
          </a:xfrm>
        </p:spPr>
        <p:txBody>
          <a:bodyPr anchor="t"/>
          <a:lstStyle/>
          <a:p>
            <a:pPr algn="ctr"/>
            <a:r>
              <a:rPr lang="hu-HU" sz="4400" smtClean="0">
                <a:solidFill>
                  <a:schemeClr val="tx1"/>
                </a:solidFill>
              </a:rPr>
              <a:t>Mit tesz az EVDSZ?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32765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  <a:defRPr/>
            </a:pPr>
            <a:endParaRPr lang="hu-HU" sz="2800" b="1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sz="2800" b="1" dirty="0" smtClean="0"/>
              <a:t>Kezdeményezés a LIGA Szakszervezet felé, melynek eredményeként a LIGA kiemelt 2014. évi feladatává vált a „váltóműszakos probléma”, LIGA Bizottság létrehozására került sor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sz="2800" b="1" dirty="0" smtClean="0"/>
              <a:t>Meghatározásra kerültek a feladatok!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hu-HU" sz="2800" b="1" dirty="0" smtClean="0"/>
              <a:t>Megjegyzés: Az EVDSZ ez irányú tevékenységét nagyban segítette a MÉSZ szakszervezet és személyesen Berkes Sándor MÉSZ elnök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hu-HU" sz="2800" b="1" dirty="0" smtClean="0"/>
              <a:t>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hu-HU" sz="2800" b="1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hu-HU" sz="2800" b="1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hu-HU" sz="2800" b="1" dirty="0" smtClean="0"/>
          </a:p>
          <a:p>
            <a:pPr>
              <a:defRPr/>
            </a:pPr>
            <a:endParaRPr lang="hu-HU" dirty="0" smtClean="0"/>
          </a:p>
        </p:txBody>
      </p:sp>
      <p:sp>
        <p:nvSpPr>
          <p:cNvPr id="28675" name="Dia számának hely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A1F9675-CF9F-4178-9D66-8E640CEF65FB}" type="slidenum">
              <a:rPr lang="hu-HU" smtClean="0"/>
              <a:pPr/>
              <a:t>14</a:t>
            </a:fld>
            <a:endParaRPr lang="hu-HU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Cím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576262"/>
          </a:xfrm>
        </p:spPr>
        <p:txBody>
          <a:bodyPr/>
          <a:lstStyle/>
          <a:p>
            <a:pPr algn="ctr"/>
            <a:endParaRPr lang="hu-HU" sz="2800" smtClean="0"/>
          </a:p>
        </p:txBody>
      </p:sp>
      <p:sp>
        <p:nvSpPr>
          <p:cNvPr id="29698" name="Tartalom helye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05618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hu-HU" b="1" smtClean="0"/>
              <a:t>    </a:t>
            </a:r>
          </a:p>
          <a:p>
            <a:pPr>
              <a:buFont typeface="Wingdings 2" pitchFamily="18" charset="2"/>
              <a:buNone/>
            </a:pPr>
            <a:endParaRPr lang="hu-HU" b="1" smtClean="0"/>
          </a:p>
          <a:p>
            <a:pPr>
              <a:buFont typeface="Wingdings 2" pitchFamily="18" charset="2"/>
              <a:buNone/>
            </a:pPr>
            <a:endParaRPr lang="hu-HU" b="1" smtClean="0"/>
          </a:p>
          <a:p>
            <a:pPr>
              <a:buFont typeface="Wingdings 2" pitchFamily="18" charset="2"/>
              <a:buNone/>
            </a:pPr>
            <a:r>
              <a:rPr lang="hu-HU" b="1" smtClean="0"/>
              <a:t>           </a:t>
            </a:r>
            <a:r>
              <a:rPr lang="hu-HU" sz="3200" b="1" smtClean="0"/>
              <a:t>Köszönöm a megtisztelő figyelmet!</a:t>
            </a:r>
          </a:p>
        </p:txBody>
      </p:sp>
      <p:sp>
        <p:nvSpPr>
          <p:cNvPr id="29699" name="Dia számának hely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8D6D298-56A5-4B8E-9F00-75D7CB1A2BC0}" type="slidenum">
              <a:rPr lang="hu-HU" smtClean="0"/>
              <a:pPr/>
              <a:t>15</a:t>
            </a:fld>
            <a:endParaRPr lang="hu-HU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Cím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792163"/>
          </a:xfrm>
        </p:spPr>
        <p:txBody>
          <a:bodyPr anchor="t"/>
          <a:lstStyle/>
          <a:p>
            <a:pPr algn="ctr"/>
            <a:r>
              <a:rPr lang="hu-HU" sz="4400" smtClean="0">
                <a:solidFill>
                  <a:schemeClr val="tx1"/>
                </a:solidFill>
              </a:rPr>
              <a:t>Tanulmány</a:t>
            </a:r>
          </a:p>
        </p:txBody>
      </p:sp>
      <p:sp>
        <p:nvSpPr>
          <p:cNvPr id="16386" name="Tartalom helye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32765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endParaRPr lang="hu-HU" sz="3600" b="1" smtClean="0"/>
          </a:p>
          <a:p>
            <a:pPr>
              <a:buFont typeface="Wingdings 2" pitchFamily="18" charset="2"/>
              <a:buNone/>
            </a:pPr>
            <a:endParaRPr lang="hu-HU" sz="3600" b="1" smtClean="0"/>
          </a:p>
          <a:p>
            <a:pPr>
              <a:buFont typeface="Wingdings 2" pitchFamily="18" charset="2"/>
              <a:buNone/>
            </a:pPr>
            <a:r>
              <a:rPr lang="hu-HU" sz="3600" b="1" smtClean="0"/>
              <a:t>  Juhász Ágnes: </a:t>
            </a:r>
          </a:p>
          <a:p>
            <a:pPr>
              <a:buFont typeface="Wingdings 2" pitchFamily="18" charset="2"/>
              <a:buNone/>
            </a:pPr>
            <a:r>
              <a:rPr lang="hu-HU" sz="3600" b="1" smtClean="0"/>
              <a:t>  A  műszakozás pszichés és élettani hatásai</a:t>
            </a:r>
          </a:p>
          <a:p>
            <a:pPr>
              <a:buFont typeface="Wingdings 2" pitchFamily="18" charset="2"/>
              <a:buNone/>
            </a:pPr>
            <a:r>
              <a:rPr lang="hu-HU" sz="3600" b="1" smtClean="0"/>
              <a:t>                              2014.</a:t>
            </a:r>
          </a:p>
          <a:p>
            <a:pPr lvl="1">
              <a:buClrTx/>
              <a:buFont typeface="Wingdings" pitchFamily="2" charset="2"/>
              <a:buChar char="v"/>
            </a:pPr>
            <a:endParaRPr lang="hu-HU" smtClean="0"/>
          </a:p>
        </p:txBody>
      </p:sp>
      <p:sp>
        <p:nvSpPr>
          <p:cNvPr id="16387" name="Dia számának hely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F806F96-81E0-4F43-9A9D-0A55A9E7708D}" type="slidenum">
              <a:rPr lang="hu-HU" smtClean="0"/>
              <a:pPr/>
              <a:t>2</a:t>
            </a:fld>
            <a:endParaRPr lang="hu-HU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ím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792163"/>
          </a:xfrm>
        </p:spPr>
        <p:txBody>
          <a:bodyPr anchor="t"/>
          <a:lstStyle/>
          <a:p>
            <a:pPr algn="ctr"/>
            <a:r>
              <a:rPr lang="hu-HU" sz="4400" smtClean="0">
                <a:solidFill>
                  <a:schemeClr val="tx1"/>
                </a:solidFill>
              </a:rPr>
              <a:t>A műszakozás fogalma</a:t>
            </a:r>
          </a:p>
        </p:txBody>
      </p:sp>
      <p:sp>
        <p:nvSpPr>
          <p:cNvPr id="17410" name="Tartalom helye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32765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endParaRPr lang="hu-HU" sz="3600" b="1" smtClean="0"/>
          </a:p>
          <a:p>
            <a:pPr>
              <a:buFont typeface="Wingdings 2" pitchFamily="18" charset="2"/>
              <a:buNone/>
            </a:pPr>
            <a:endParaRPr lang="hu-HU" sz="3600" b="1" smtClean="0"/>
          </a:p>
          <a:p>
            <a:pPr>
              <a:buFont typeface="Wingdings 2" pitchFamily="18" charset="2"/>
              <a:buNone/>
            </a:pPr>
            <a:r>
              <a:rPr lang="hu-HU" sz="3600" b="1" smtClean="0"/>
              <a:t>  Emberek egy csoportja más csoportokkal felváltva dolgozik a termelés folytonosságának biztosítása érdekében.</a:t>
            </a:r>
          </a:p>
          <a:p>
            <a:pPr lvl="1">
              <a:buClrTx/>
              <a:buFont typeface="Wingdings" pitchFamily="2" charset="2"/>
              <a:buChar char="v"/>
            </a:pPr>
            <a:endParaRPr lang="hu-HU" smtClean="0"/>
          </a:p>
        </p:txBody>
      </p:sp>
      <p:sp>
        <p:nvSpPr>
          <p:cNvPr id="17411" name="Dia számának hely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8D8C7BF-3FDF-4C92-B256-7547FB5FB400}" type="slidenum">
              <a:rPr lang="hu-HU" smtClean="0"/>
              <a:pPr/>
              <a:t>3</a:t>
            </a:fld>
            <a:endParaRPr lang="hu-HU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Cím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792163"/>
          </a:xfrm>
        </p:spPr>
        <p:txBody>
          <a:bodyPr anchor="t"/>
          <a:lstStyle/>
          <a:p>
            <a:pPr algn="ctr"/>
            <a:r>
              <a:rPr lang="hu-HU" sz="4400" smtClean="0">
                <a:solidFill>
                  <a:schemeClr val="tx1"/>
                </a:solidFill>
              </a:rPr>
              <a:t>A műszakozás általános negatív hatásai</a:t>
            </a:r>
          </a:p>
        </p:txBody>
      </p:sp>
      <p:sp>
        <p:nvSpPr>
          <p:cNvPr id="18434" name="Tartalom helye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32765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endParaRPr lang="hu-HU" sz="3600" b="1" smtClean="0"/>
          </a:p>
          <a:p>
            <a:pPr>
              <a:buFont typeface="Wingdings 2" pitchFamily="18" charset="2"/>
              <a:buNone/>
            </a:pPr>
            <a:endParaRPr lang="hu-HU" sz="3600" b="1" smtClean="0"/>
          </a:p>
          <a:p>
            <a:r>
              <a:rPr lang="hu-HU" sz="2800" b="1" smtClean="0"/>
              <a:t>Egészségi következmények, műszakos szindróma</a:t>
            </a:r>
          </a:p>
          <a:p>
            <a:r>
              <a:rPr lang="hu-HU" sz="2800" b="1" smtClean="0"/>
              <a:t>Családi és társas hatások</a:t>
            </a:r>
          </a:p>
          <a:p>
            <a:r>
              <a:rPr lang="hu-HU" sz="2800" b="1" smtClean="0"/>
              <a:t>Biztonsági hatások</a:t>
            </a:r>
          </a:p>
          <a:p>
            <a:pPr lvl="1">
              <a:buClrTx/>
              <a:buFont typeface="Wingdings" pitchFamily="2" charset="2"/>
              <a:buChar char="v"/>
            </a:pPr>
            <a:endParaRPr lang="hu-HU" smtClean="0"/>
          </a:p>
        </p:txBody>
      </p:sp>
      <p:sp>
        <p:nvSpPr>
          <p:cNvPr id="18435" name="Dia számának hely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C985B3B-513C-4606-AD14-05B31E7312DA}" type="slidenum">
              <a:rPr lang="hu-HU" smtClean="0"/>
              <a:pPr/>
              <a:t>4</a:t>
            </a:fld>
            <a:endParaRPr lang="hu-HU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Cím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792163"/>
          </a:xfrm>
        </p:spPr>
        <p:txBody>
          <a:bodyPr anchor="t"/>
          <a:lstStyle/>
          <a:p>
            <a:pPr algn="ctr"/>
            <a:r>
              <a:rPr lang="hu-HU" sz="4400" smtClean="0">
                <a:solidFill>
                  <a:schemeClr val="tx1"/>
                </a:solidFill>
              </a:rPr>
              <a:t>A műszakos szindróma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327650"/>
          </a:xfrm>
        </p:spPr>
        <p:txBody>
          <a:bodyPr/>
          <a:lstStyle/>
          <a:p>
            <a:pPr>
              <a:buFont typeface="Wingdings 2" pitchFamily="18" charset="2"/>
              <a:buNone/>
              <a:defRPr/>
            </a:pPr>
            <a:endParaRPr lang="hu-HU" sz="3600" b="1" dirty="0" smtClean="0"/>
          </a:p>
          <a:p>
            <a:pPr>
              <a:buFont typeface="Wingdings 2" pitchFamily="18" charset="2"/>
              <a:buNone/>
              <a:defRPr/>
            </a:pPr>
            <a:endParaRPr lang="hu-HU" sz="3600" b="1" dirty="0" smtClean="0"/>
          </a:p>
          <a:p>
            <a:pPr marL="571500" indent="-571500">
              <a:buFont typeface="Wingdings 2" pitchFamily="18" charset="2"/>
              <a:buAutoNum type="romanUcParenR"/>
              <a:defRPr/>
            </a:pPr>
            <a:r>
              <a:rPr lang="hu-HU" sz="2800" b="1" dirty="0" smtClean="0"/>
              <a:t>Lelki tünetek: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sz="2800" b="1" dirty="0" smtClean="0"/>
              <a:t>Fokozott ingerlékenység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sz="2800" b="1" dirty="0" smtClean="0"/>
              <a:t>Ellenséges viselkedés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sz="2800" b="1" dirty="0" smtClean="0"/>
              <a:t>Feledékenység, koncentrációs nehézségek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sz="2800" b="1" dirty="0" smtClean="0"/>
              <a:t>Hangulati labilitás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sz="2800" b="1" dirty="0" smtClean="0"/>
              <a:t>Szorongás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sz="2800" b="1" dirty="0" smtClean="0"/>
              <a:t>Stressz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sz="2800" b="1" dirty="0" smtClean="0"/>
              <a:t>Fizikai és mentális fáradság</a:t>
            </a:r>
          </a:p>
          <a:p>
            <a:pPr>
              <a:defRPr/>
            </a:pPr>
            <a:endParaRPr lang="hu-HU" dirty="0" smtClean="0"/>
          </a:p>
        </p:txBody>
      </p:sp>
      <p:sp>
        <p:nvSpPr>
          <p:cNvPr id="19459" name="Dia számának hely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B151C7B-B06D-4A40-91CC-2794DB7759FD}" type="slidenum">
              <a:rPr lang="hu-HU" smtClean="0"/>
              <a:pPr/>
              <a:t>5</a:t>
            </a:fld>
            <a:endParaRPr lang="hu-HU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Cím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792163"/>
          </a:xfrm>
        </p:spPr>
        <p:txBody>
          <a:bodyPr anchor="t"/>
          <a:lstStyle/>
          <a:p>
            <a:pPr algn="ctr"/>
            <a:r>
              <a:rPr lang="hu-HU" sz="4400" smtClean="0">
                <a:solidFill>
                  <a:schemeClr val="tx1"/>
                </a:solidFill>
              </a:rPr>
              <a:t>A műszakos szindróma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327650"/>
          </a:xfrm>
        </p:spPr>
        <p:txBody>
          <a:bodyPr/>
          <a:lstStyle/>
          <a:p>
            <a:pPr>
              <a:buFont typeface="Wingdings 2" pitchFamily="18" charset="2"/>
              <a:buNone/>
              <a:defRPr/>
            </a:pPr>
            <a:endParaRPr lang="hu-HU" sz="3600" b="1" dirty="0" smtClean="0"/>
          </a:p>
          <a:p>
            <a:pPr>
              <a:buFont typeface="Wingdings 2" pitchFamily="18" charset="2"/>
              <a:buNone/>
              <a:defRPr/>
            </a:pPr>
            <a:endParaRPr lang="hu-HU" sz="3600" b="1" dirty="0" smtClean="0"/>
          </a:p>
          <a:p>
            <a:pPr marL="0" indent="0">
              <a:buFont typeface="Wingdings 2" pitchFamily="18" charset="2"/>
              <a:buNone/>
              <a:defRPr/>
            </a:pPr>
            <a:r>
              <a:rPr lang="hu-HU" sz="2800" b="1" dirty="0" smtClean="0"/>
              <a:t>II Testi tünetek: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sz="2800" b="1" dirty="0" smtClean="0"/>
              <a:t>Fáradság, kimerültség, energiahiány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sz="2800" b="1" dirty="0" smtClean="0"/>
              <a:t>Alvászavarok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sz="2800" b="1" dirty="0" smtClean="0"/>
              <a:t>Gyomor és emésztőszervi problémák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sz="2800" b="1" dirty="0" smtClean="0"/>
              <a:t>Kiszáradás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sz="2800" b="1" dirty="0" smtClean="0"/>
              <a:t>Szív-érrendszeri betegségek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sz="2800" b="1" dirty="0" smtClean="0"/>
              <a:t>Egészségtelen életmód</a:t>
            </a:r>
          </a:p>
          <a:p>
            <a:pPr marL="0" indent="0">
              <a:buFont typeface="Wingdings 2" pitchFamily="18" charset="2"/>
              <a:buNone/>
              <a:defRPr/>
            </a:pPr>
            <a:endParaRPr lang="hu-HU" sz="2800" b="1" dirty="0" smtClean="0"/>
          </a:p>
          <a:p>
            <a:pPr>
              <a:defRPr/>
            </a:pPr>
            <a:endParaRPr lang="hu-HU" dirty="0" smtClean="0"/>
          </a:p>
        </p:txBody>
      </p:sp>
      <p:sp>
        <p:nvSpPr>
          <p:cNvPr id="20483" name="Dia számának hely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4223549-62C0-4692-899B-074559952439}" type="slidenum">
              <a:rPr lang="hu-HU" smtClean="0"/>
              <a:pPr/>
              <a:t>6</a:t>
            </a:fld>
            <a:endParaRPr lang="hu-HU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Cím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792163"/>
          </a:xfrm>
        </p:spPr>
        <p:txBody>
          <a:bodyPr anchor="t"/>
          <a:lstStyle/>
          <a:p>
            <a:pPr algn="ctr"/>
            <a:r>
              <a:rPr lang="hu-HU" sz="4400" smtClean="0">
                <a:solidFill>
                  <a:schemeClr val="tx1"/>
                </a:solidFill>
              </a:rPr>
              <a:t>A műszakozás hatása a társas- és családi életre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32765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  <a:defRPr/>
            </a:pPr>
            <a:endParaRPr lang="hu-HU" sz="3600" b="1" dirty="0"/>
          </a:p>
          <a:p>
            <a:pPr marL="0" indent="0">
              <a:buFont typeface="Wingdings 2" pitchFamily="18" charset="2"/>
              <a:buNone/>
              <a:defRPr/>
            </a:pPr>
            <a:endParaRPr lang="hu-HU" sz="2800" b="1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sz="2800" b="1" dirty="0" smtClean="0"/>
              <a:t>Kevesebb találkozás a családdal, a barátokkal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sz="2800" b="1" dirty="0" smtClean="0"/>
              <a:t>A családtagok életét is befolyásolja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sz="2800" b="1" dirty="0" smtClean="0"/>
              <a:t>A társas és kulturális eseményekből való kirekesztődés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sz="2800" b="1" dirty="0" smtClean="0"/>
              <a:t>Csökkenő szexuális érdeklődés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sz="2800" b="1" dirty="0" smtClean="0"/>
              <a:t>Kapcsolati problémák, válás</a:t>
            </a:r>
          </a:p>
          <a:p>
            <a:pPr marL="0" indent="0">
              <a:buFont typeface="Wingdings 2" pitchFamily="18" charset="2"/>
              <a:buNone/>
              <a:defRPr/>
            </a:pPr>
            <a:endParaRPr lang="hu-HU" sz="2800" b="1" dirty="0" smtClean="0"/>
          </a:p>
          <a:p>
            <a:pPr>
              <a:defRPr/>
            </a:pPr>
            <a:endParaRPr lang="hu-HU" dirty="0" smtClean="0"/>
          </a:p>
        </p:txBody>
      </p:sp>
      <p:sp>
        <p:nvSpPr>
          <p:cNvPr id="21507" name="Dia számának hely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7A9237F-2DB5-4F1D-9904-2C06D6DE633A}" type="slidenum">
              <a:rPr lang="hu-HU" smtClean="0"/>
              <a:pPr/>
              <a:t>7</a:t>
            </a:fld>
            <a:endParaRPr lang="hu-HU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Cím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792163"/>
          </a:xfrm>
        </p:spPr>
        <p:txBody>
          <a:bodyPr anchor="t"/>
          <a:lstStyle/>
          <a:p>
            <a:pPr algn="ctr"/>
            <a:r>
              <a:rPr lang="hu-HU" sz="4400" smtClean="0">
                <a:solidFill>
                  <a:schemeClr val="tx1"/>
                </a:solidFill>
              </a:rPr>
              <a:t>A műszakozás és biztonság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32765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  <a:defRPr/>
            </a:pPr>
            <a:endParaRPr lang="hu-HU" sz="3600" b="1" dirty="0"/>
          </a:p>
          <a:p>
            <a:pPr marL="0" indent="0">
              <a:buFont typeface="Wingdings 2" pitchFamily="18" charset="2"/>
              <a:buNone/>
              <a:defRPr/>
            </a:pPr>
            <a:endParaRPr lang="hu-HU" sz="2800" b="1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sz="2800" b="1" dirty="0" smtClean="0"/>
              <a:t>Balesetek megnövekedésének veszélye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sz="2800" b="1" dirty="0" smtClean="0"/>
              <a:t>Éjszakázóknál megnő a reakcióidő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sz="2800" b="1" dirty="0" smtClean="0"/>
              <a:t>Az esti, éjszakai baleseteket a szervezet 24 órás ciklusának felborulása okozza</a:t>
            </a:r>
          </a:p>
          <a:p>
            <a:pPr marL="0" indent="0">
              <a:buFont typeface="Wingdings 2" pitchFamily="18" charset="2"/>
              <a:buNone/>
              <a:defRPr/>
            </a:pPr>
            <a:endParaRPr lang="hu-HU" sz="2800" b="1" dirty="0" smtClean="0"/>
          </a:p>
          <a:p>
            <a:pPr>
              <a:defRPr/>
            </a:pPr>
            <a:endParaRPr lang="hu-HU" dirty="0" smtClean="0"/>
          </a:p>
        </p:txBody>
      </p:sp>
      <p:sp>
        <p:nvSpPr>
          <p:cNvPr id="22531" name="Dia számának hely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26D7750-ABE1-499F-A6E7-D8F4C650991D}" type="slidenum">
              <a:rPr lang="hu-HU" smtClean="0"/>
              <a:pPr/>
              <a:t>8</a:t>
            </a:fld>
            <a:endParaRPr lang="hu-HU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Cím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792163"/>
          </a:xfrm>
        </p:spPr>
        <p:txBody>
          <a:bodyPr anchor="t"/>
          <a:lstStyle/>
          <a:p>
            <a:pPr algn="ctr"/>
            <a:r>
              <a:rPr lang="hu-HU" sz="4400" smtClean="0">
                <a:solidFill>
                  <a:schemeClr val="tx1"/>
                </a:solidFill>
              </a:rPr>
              <a:t>Megelőzés és kezelés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32765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  <a:defRPr/>
            </a:pPr>
            <a:endParaRPr lang="hu-HU" sz="3600" b="1" dirty="0"/>
          </a:p>
          <a:p>
            <a:pPr marL="0" indent="0">
              <a:buFont typeface="Wingdings 2" pitchFamily="18" charset="2"/>
              <a:buNone/>
              <a:defRPr/>
            </a:pPr>
            <a:r>
              <a:rPr lang="hu-HU" sz="2800" b="1" dirty="0" smtClean="0"/>
              <a:t>Mit tehet a munkáltató?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sz="2800" b="1" dirty="0" smtClean="0"/>
              <a:t>A műszakbeosztás hatásainak felmérése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sz="2800" b="1" dirty="0" smtClean="0"/>
              <a:t>Kockázatelemzés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sz="2800" b="1" dirty="0" smtClean="0"/>
              <a:t>Munkaterhelés elosztása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sz="2800" b="1" dirty="0" smtClean="0"/>
              <a:t>Megfelelő munkakörnyezet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sz="2800" b="1" dirty="0" smtClean="0"/>
              <a:t>Egészségügyi szolgáltatások, az ezekhez való hozzáférés biztosítása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sz="2800" b="1" dirty="0" smtClean="0"/>
              <a:t>Közlekedés megszervezése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sz="2800" b="1" dirty="0" smtClean="0"/>
              <a:t>Képzés. Társas programok</a:t>
            </a:r>
          </a:p>
          <a:p>
            <a:pPr>
              <a:defRPr/>
            </a:pPr>
            <a:endParaRPr lang="hu-HU" dirty="0" smtClean="0"/>
          </a:p>
        </p:txBody>
      </p:sp>
      <p:sp>
        <p:nvSpPr>
          <p:cNvPr id="23555" name="Dia számának helye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7554247-C556-4BC5-AFFE-F0729CBCC834}" type="slidenum">
              <a:rPr lang="hu-HU" smtClean="0"/>
              <a:pPr/>
              <a:t>9</a:t>
            </a:fld>
            <a:endParaRPr lang="hu-HU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Egyéni 4. séma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54A838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921</TotalTime>
  <Words>301</Words>
  <Application>Microsoft Office PowerPoint</Application>
  <PresentationFormat>Diavetítés a képernyőre (4:3 oldalarány)</PresentationFormat>
  <Paragraphs>121</Paragraphs>
  <Slides>15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Tervezősablon</vt:lpstr>
      </vt:variant>
      <vt:variant>
        <vt:i4>2</vt:i4>
      </vt:variant>
      <vt:variant>
        <vt:lpstr>Diacímek</vt:lpstr>
      </vt:variant>
      <vt:variant>
        <vt:i4>15</vt:i4>
      </vt:variant>
    </vt:vector>
  </HeadingPairs>
  <TitlesOfParts>
    <vt:vector size="23" baseType="lpstr">
      <vt:lpstr>Arial</vt:lpstr>
      <vt:lpstr>Calibri</vt:lpstr>
      <vt:lpstr>Constantia</vt:lpstr>
      <vt:lpstr>Wingdings 2</vt:lpstr>
      <vt:lpstr>Verdana</vt:lpstr>
      <vt:lpstr>Wingdings</vt:lpstr>
      <vt:lpstr>Áramlás</vt:lpstr>
      <vt:lpstr>Áramlás</vt:lpstr>
      <vt:lpstr>1. dia</vt:lpstr>
      <vt:lpstr>Tanulmány</vt:lpstr>
      <vt:lpstr>A műszakozás fogalma</vt:lpstr>
      <vt:lpstr>A műszakozás általános negatív hatásai</vt:lpstr>
      <vt:lpstr>A műszakos szindróma</vt:lpstr>
      <vt:lpstr>A műszakos szindróma</vt:lpstr>
      <vt:lpstr>A műszakozás hatása a társas- és családi életre</vt:lpstr>
      <vt:lpstr>A műszakozás és biztonság</vt:lpstr>
      <vt:lpstr>Megelőzés és kezelés</vt:lpstr>
      <vt:lpstr>Megelőzés és kezelés</vt:lpstr>
      <vt:lpstr>Jogszabályi háttér</vt:lpstr>
      <vt:lpstr>Mit tehetnek a szakszervezetek?</vt:lpstr>
      <vt:lpstr>Mit  tesz az EVDSZ?</vt:lpstr>
      <vt:lpstr>Mit tesz az EVDSZ?</vt:lpstr>
      <vt:lpstr>15. dia</vt:lpstr>
    </vt:vector>
  </TitlesOfParts>
  <Company>MVM Cégcsoport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Kibővített Szövetségi Vezetőségi ülés VER.DI-EVDSZ Találkozó</dc:title>
  <dc:creator>Dr Kiss Mihály</dc:creator>
  <cp:lastModifiedBy>KO010551</cp:lastModifiedBy>
  <cp:revision>156</cp:revision>
  <dcterms:created xsi:type="dcterms:W3CDTF">2010-05-28T07:46:17Z</dcterms:created>
  <dcterms:modified xsi:type="dcterms:W3CDTF">2015-01-28T12:10:40Z</dcterms:modified>
</cp:coreProperties>
</file>