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24" r:id="rId2"/>
    <p:sldId id="329" r:id="rId3"/>
    <p:sldId id="352" r:id="rId4"/>
    <p:sldId id="348" r:id="rId5"/>
    <p:sldId id="350" r:id="rId6"/>
    <p:sldId id="351" r:id="rId7"/>
    <p:sldId id="353" r:id="rId8"/>
    <p:sldId id="354" r:id="rId9"/>
    <p:sldId id="355" r:id="rId10"/>
    <p:sldId id="356" r:id="rId11"/>
    <p:sldId id="357" r:id="rId12"/>
    <p:sldId id="358" r:id="rId13"/>
  </p:sldIdLst>
  <p:sldSz cx="9144000" cy="6858000" type="screen4x3"/>
  <p:notesSz cx="7010400" cy="9296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00"/>
    <a:srgbClr val="008000"/>
    <a:srgbClr val="003300"/>
    <a:srgbClr val="8EC88E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58" d="100"/>
          <a:sy n="58" d="100"/>
        </p:scale>
        <p:origin x="-141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B94119-D12C-476E-89B9-CB6365840406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710836D-85D3-469C-90B5-C7E7241945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E38A5C-BC0F-4FF5-A893-32798BD32227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4093714-780B-4960-A910-E389A037F8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6E40-C992-40C9-B395-FB962D671F1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9A54D-7467-439A-B98F-8FFE3D67C5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460D-9FA6-416F-BC64-15173B444C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C2D73-8758-4F91-9707-3BE95B944D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40A32-2616-437E-9F29-FFB5E51F18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9DCF-E7BD-4059-B60F-BF1F9F173F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7B571-D548-4007-9C2F-D650C0E2DC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B68F7-9772-4470-A218-9A70B01287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A4E29-6089-42F4-A406-BBED41F5C1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A400-0022-4E0A-BDDB-1E75517BB0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97024-25BA-4FD2-95EE-2C14F7F0A1E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FE0D4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1EF4A7EA-83E1-40F4-B18F-E5C84E61F27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Kép 3" descr="kicsi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8738" y="314325"/>
            <a:ext cx="1019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artalom helye 10"/>
          <p:cNvSpPr>
            <a:spLocks noGrp="1"/>
          </p:cNvSpPr>
          <p:nvPr>
            <p:ph idx="1"/>
          </p:nvPr>
        </p:nvSpPr>
        <p:spPr>
          <a:xfrm>
            <a:off x="457200" y="2444750"/>
            <a:ext cx="8229600" cy="2424113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hu-HU" sz="2800" smtClean="0">
                <a:solidFill>
                  <a:srgbClr val="003300"/>
                </a:solidFill>
                <a:latin typeface="Verdana" pitchFamily="34" charset="0"/>
              </a:rPr>
              <a:t>TÁMOP -2.5.3.A-13/1-2013-0025</a:t>
            </a:r>
            <a:r>
              <a:rPr lang="hu-HU" sz="2800" smtClean="0"/>
              <a:t> </a:t>
            </a: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sz="2400" b="1" smtClean="0">
                <a:solidFill>
                  <a:srgbClr val="003300"/>
                </a:solidFill>
                <a:latin typeface="Verdana" pitchFamily="34" charset="0"/>
              </a:rPr>
              <a:t>A munkahelyi stressz európai és hazai normái</a:t>
            </a:r>
          </a:p>
        </p:txBody>
      </p:sp>
      <p:sp>
        <p:nvSpPr>
          <p:cNvPr id="1536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98EF37-7869-49F1-8509-9ED1CEC2766F}" type="slidenum">
              <a:rPr lang="hu-HU" smtClean="0"/>
              <a:pPr/>
              <a:t>1</a:t>
            </a:fld>
            <a:endParaRPr lang="hu-HU" smtClean="0"/>
          </a:p>
        </p:txBody>
      </p:sp>
      <p:pic>
        <p:nvPicPr>
          <p:cNvPr id="15364" name="Picture 5" descr="USZT_logo_cmy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5999163"/>
            <a:ext cx="22574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Kép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0613" y="5810250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Néhány becslés és javaslat</a:t>
            </a:r>
            <a:br>
              <a:rPr lang="hu-HU" sz="3200" b="1" smtClean="0">
                <a:solidFill>
                  <a:schemeClr val="tx1"/>
                </a:solidFill>
              </a:rPr>
            </a:br>
            <a:r>
              <a:rPr lang="hu-HU" sz="32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hu-HU" sz="2400" b="1" dirty="0" smtClean="0"/>
              <a:t>Magyarországon a stressz okozta GDP kiesés évi 1000 milliárd forintra tehető</a:t>
            </a:r>
          </a:p>
          <a:p>
            <a:pPr>
              <a:defRPr/>
            </a:pPr>
            <a:r>
              <a:rPr lang="hu-HU" sz="2400" b="1" dirty="0" smtClean="0"/>
              <a:t>Az EU 27 tagállamában a túlzott munkahelyi stressz a munkavállalók közel egy negyedének (22%-át) az egészségét veszélyezteti.</a:t>
            </a:r>
          </a:p>
          <a:p>
            <a:pPr>
              <a:defRPr/>
            </a:pPr>
            <a:r>
              <a:rPr lang="hu-HU" sz="2400" b="1" dirty="0" smtClean="0"/>
              <a:t>Mit tehetünk?</a:t>
            </a:r>
          </a:p>
          <a:p>
            <a:pPr>
              <a:defRPr/>
            </a:pPr>
            <a:r>
              <a:rPr lang="hu-HU" sz="2400" b="1" dirty="0"/>
              <a:t>m</a:t>
            </a:r>
            <a:r>
              <a:rPr lang="hu-HU" sz="2400" b="1" dirty="0" smtClean="0"/>
              <a:t>ozgás</a:t>
            </a:r>
          </a:p>
          <a:p>
            <a:pPr>
              <a:defRPr/>
            </a:pPr>
            <a:r>
              <a:rPr lang="hu-HU" sz="2400" b="1" dirty="0"/>
              <a:t>a</a:t>
            </a:r>
            <a:r>
              <a:rPr lang="hu-HU" sz="2400" b="1" dirty="0" smtClean="0"/>
              <a:t> problémák másokkal való megbeszélése</a:t>
            </a:r>
          </a:p>
          <a:p>
            <a:pPr>
              <a:defRPr/>
            </a:pPr>
            <a:r>
              <a:rPr lang="hu-HU" sz="2400" b="1" dirty="0"/>
              <a:t>k</a:t>
            </a:r>
            <a:r>
              <a:rPr lang="hu-HU" sz="2400" b="1" dirty="0" smtClean="0"/>
              <a:t>érjünk segítséget, ha valamit nem tudunk megoldani</a:t>
            </a:r>
          </a:p>
          <a:p>
            <a:pPr>
              <a:defRPr/>
            </a:pPr>
            <a:r>
              <a:rPr lang="hu-HU" sz="2400" b="1" dirty="0"/>
              <a:t>l</a:t>
            </a:r>
            <a:r>
              <a:rPr lang="hu-HU" sz="2400" b="1" dirty="0" smtClean="0"/>
              <a:t>egalább napi fél óra kikapcsolódás</a:t>
            </a:r>
          </a:p>
          <a:p>
            <a:pPr>
              <a:defRPr/>
            </a:pPr>
            <a:r>
              <a:rPr lang="hu-HU" sz="2400" b="1" dirty="0"/>
              <a:t>ö</a:t>
            </a:r>
            <a:r>
              <a:rPr lang="hu-HU" sz="2400" b="1" dirty="0" smtClean="0"/>
              <a:t>nuralom, „késleltetés”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457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054801-D4B5-42FE-9E16-B0A809E8626F}" type="slidenum">
              <a:rPr lang="hu-HU" smtClean="0"/>
              <a:pPr/>
              <a:t>10</a:t>
            </a:fld>
            <a:endParaRPr lang="hu-H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Néhány becslés és javaslat</a:t>
            </a:r>
            <a:br>
              <a:rPr lang="hu-HU" sz="3200" b="1" smtClean="0">
                <a:solidFill>
                  <a:schemeClr val="tx1"/>
                </a:solidFill>
              </a:rPr>
            </a:br>
            <a:r>
              <a:rPr lang="hu-HU" sz="32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hu-HU" sz="2400" b="1" dirty="0" smtClean="0"/>
              <a:t>    Mit tehet a munkáltató?</a:t>
            </a:r>
          </a:p>
          <a:p>
            <a:pPr>
              <a:defRPr/>
            </a:pPr>
            <a:r>
              <a:rPr lang="hu-HU" sz="2400" b="1" dirty="0" smtClean="0"/>
              <a:t>kedvező munkakörülmények</a:t>
            </a:r>
          </a:p>
          <a:p>
            <a:pPr>
              <a:defRPr/>
            </a:pPr>
            <a:r>
              <a:rPr lang="hu-HU" sz="2400" b="1" dirty="0"/>
              <a:t>b</a:t>
            </a:r>
            <a:r>
              <a:rPr lang="hu-HU" sz="2400" b="1" dirty="0" smtClean="0"/>
              <a:t>iztosítsunk lehetőséget a stressz levezetésére (pl. gyakori szünetek)</a:t>
            </a:r>
          </a:p>
          <a:p>
            <a:pPr>
              <a:defRPr/>
            </a:pPr>
            <a:r>
              <a:rPr lang="hu-HU" sz="2400" b="1" dirty="0"/>
              <a:t>h</a:t>
            </a:r>
            <a:r>
              <a:rPr lang="hu-HU" sz="2400" b="1" dirty="0" smtClean="0"/>
              <a:t>agyjuk a problémák kibeszélését, hallgassuk meg őket</a:t>
            </a:r>
          </a:p>
          <a:p>
            <a:pPr>
              <a:defRPr/>
            </a:pPr>
            <a:r>
              <a:rPr lang="hu-HU" sz="2400" b="1" dirty="0"/>
              <a:t>s</a:t>
            </a:r>
            <a:r>
              <a:rPr lang="hu-HU" sz="2400" b="1" dirty="0" smtClean="0"/>
              <a:t>egítsünk elfogadtatni a változásokat</a:t>
            </a:r>
          </a:p>
          <a:p>
            <a:pPr>
              <a:defRPr/>
            </a:pPr>
            <a:r>
              <a:rPr lang="hu-HU" sz="2400" b="1" dirty="0"/>
              <a:t>s</a:t>
            </a:r>
            <a:r>
              <a:rPr lang="hu-HU" sz="2400" b="1" dirty="0" smtClean="0"/>
              <a:t>egítsük a </a:t>
            </a:r>
            <a:r>
              <a:rPr lang="hu-HU" sz="2400" b="1" dirty="0" err="1" smtClean="0"/>
              <a:t>stresszkezelő</a:t>
            </a:r>
            <a:r>
              <a:rPr lang="hu-HU" sz="2400" b="1" dirty="0" smtClean="0"/>
              <a:t> készségek fejlesztését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560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8A7FF2-C673-46EC-91FF-D05DD257EC92}" type="slidenum">
              <a:rPr lang="hu-HU" smtClean="0"/>
              <a:pPr/>
              <a:t>11</a:t>
            </a:fld>
            <a:endParaRPr lang="hu-H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/>
            </a:r>
            <a:br>
              <a:rPr lang="hu-HU" sz="3200" b="1" smtClean="0">
                <a:solidFill>
                  <a:schemeClr val="tx1"/>
                </a:solidFill>
              </a:rPr>
            </a:br>
            <a:r>
              <a:rPr lang="hu-HU" sz="32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hu-HU" sz="2400" b="1" dirty="0" smtClean="0"/>
              <a:t>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3600" b="1" dirty="0" smtClean="0"/>
              <a:t>Köszönöm a megtisztelő figyelmet!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662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D07DF9-3B07-4A54-84AC-D8AA6850D186}" type="slidenum">
              <a:rPr lang="hu-HU" smtClean="0"/>
              <a:pPr/>
              <a:t>12</a:t>
            </a:fld>
            <a:endParaRPr lang="hu-H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munkahelyi stressz fogalma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b="1" dirty="0"/>
          </a:p>
          <a:p>
            <a:pPr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A stressz fizikai, pszichológiai vagy szociális panaszokkal vagy működési zavarokkal kísért állapot, amely abból ered, hogy a személyek úgy érzik, nem képesek áthidalni a szakadékot a képességeik és a tőlük elvárt követelmények vagy velük szembe támasztott elvárások között.</a:t>
            </a: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0FE78B-B3B6-4023-899C-72054CD6858D}" type="slidenum">
              <a:rPr lang="hu-HU" smtClean="0"/>
              <a:pPr/>
              <a:t>2</a:t>
            </a:fld>
            <a:endParaRPr lang="hu-H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Eu -irányelv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Az Európa Parlament és a Tanács 2003/88/EK irányelve(2003. november 4.) a munkaidő-szervezés egyes szempontjairól </a:t>
            </a:r>
          </a:p>
          <a:p>
            <a:pPr>
              <a:defRPr/>
            </a:pPr>
            <a:r>
              <a:rPr lang="hu-HU" sz="2400" dirty="0" smtClean="0"/>
              <a:t>sajnos Magyarország nem ratifikálta, ennek ellenére bírói gyakorlatban figyelembe veszik (ügyeleti idő: teljes egészében munkaidő)</a:t>
            </a:r>
          </a:p>
          <a:p>
            <a:pPr>
              <a:defRPr/>
            </a:pPr>
            <a:r>
              <a:rPr lang="hu-HU" sz="2400" dirty="0" smtClean="0"/>
              <a:t>Az irányelv 2.cikke meghatározásokat tartalmaz (</a:t>
            </a:r>
            <a:r>
              <a:rPr lang="hu-HU" sz="2400" dirty="0" err="1" smtClean="0"/>
              <a:t>pl</a:t>
            </a:r>
            <a:r>
              <a:rPr lang="hu-HU" sz="2400" dirty="0" smtClean="0"/>
              <a:t> munkaidő, pihenőidő, elegendő pihenés </a:t>
            </a:r>
            <a:r>
              <a:rPr lang="hu-HU" sz="2400" dirty="0" err="1" smtClean="0"/>
              <a:t>stb</a:t>
            </a:r>
            <a:r>
              <a:rPr lang="hu-HU" sz="2400" dirty="0" smtClean="0"/>
              <a:t>)</a:t>
            </a:r>
          </a:p>
          <a:p>
            <a:pPr>
              <a:defRPr/>
            </a:pPr>
            <a:r>
              <a:rPr lang="hu-HU" sz="2400" dirty="0" smtClean="0"/>
              <a:t>A 3. cikk a napi pihenőidővel foglalkozik, az 5. a heti pihenőidővel, a 6. a maximális heti munkaidővel </a:t>
            </a:r>
            <a:r>
              <a:rPr lang="hu-HU" sz="2400" dirty="0" err="1" smtClean="0"/>
              <a:t>stb</a:t>
            </a: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17411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8EA5E0-FD59-42EA-8F0B-7219FE8C61F9}" type="slidenum">
              <a:rPr lang="hu-HU" smtClean="0"/>
              <a:pPr/>
              <a:t>3</a:t>
            </a:fld>
            <a:endParaRPr lang="hu-H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Eu -irányelv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Az Európa Tanács 89/391/EGK irányelve(1989. június 12.) a munkavállalók munkahelyi biztonságának és egészségvédelmének javítását ösztönző intézkedések bevezetéséről</a:t>
            </a:r>
          </a:p>
          <a:p>
            <a:pPr>
              <a:defRPr/>
            </a:pPr>
            <a:r>
              <a:rPr lang="hu-HU" sz="2400" dirty="0" smtClean="0"/>
              <a:t>sajnos Magyarország ezt sem ratifikálta, ennek ellenére bírói gyakorlatban valószínűleg ezt is figyelembe fogják venni</a:t>
            </a:r>
          </a:p>
          <a:p>
            <a:pPr>
              <a:defRPr/>
            </a:pPr>
            <a:r>
              <a:rPr lang="hu-HU" sz="2400" dirty="0" smtClean="0"/>
              <a:t>Ez a keretirányelv irányelv a munkáltatók kötelezettségeit, a védelmi eszközökre és intézkedésekre vonatkozó előírásokat tartalmaz</a:t>
            </a:r>
          </a:p>
          <a:p>
            <a:pPr>
              <a:defRPr/>
            </a:pPr>
            <a:r>
              <a:rPr lang="hu-HU" sz="2400" dirty="0" smtClean="0"/>
              <a:t>Az irányelv a konzultációs kötelezettségről a munkavállalókkal és rögzít munkavállalói kötelezettségeket is</a:t>
            </a:r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18435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3D7525-72DE-4DC6-821C-B1B67EBCA016}" type="slidenum">
              <a:rPr lang="hu-HU" smtClean="0"/>
              <a:pPr/>
              <a:t>4</a:t>
            </a:fld>
            <a:endParaRPr lang="hu-H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Európai szociális párbeszéd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Az előbbi irányelvből levezetve a nemzetközi szociális párbeszéd fórumok foglalkoznak a stressz kérdésével</a:t>
            </a:r>
          </a:p>
          <a:p>
            <a:pPr>
              <a:defRPr/>
            </a:pPr>
            <a:r>
              <a:rPr lang="hu-HU" sz="2400" dirty="0" smtClean="0"/>
              <a:t>A legmagasabb szintű szociális párbeszéd fórum 2004 október 08-án keretszerződésben állapodott meg a munkahelyi stresszről</a:t>
            </a:r>
          </a:p>
          <a:p>
            <a:pPr>
              <a:defRPr/>
            </a:pPr>
            <a:r>
              <a:rPr lang="hu-HU" sz="2400" dirty="0" smtClean="0"/>
              <a:t>Az irányelv a cél megjelölésén túl meghatározza a munkahelyi stressz fogalmát, meghatározza a munkahelyi stressz </a:t>
            </a:r>
            <a:r>
              <a:rPr lang="hu-HU" sz="2400" dirty="0" err="1" smtClean="0"/>
              <a:t>problématikáját</a:t>
            </a:r>
            <a:r>
              <a:rPr lang="hu-HU" sz="2400" dirty="0" smtClean="0"/>
              <a:t>, a munkáltatók és a munkavállalók felelősségét.</a:t>
            </a:r>
          </a:p>
          <a:p>
            <a:pPr>
              <a:defRPr/>
            </a:pPr>
            <a:r>
              <a:rPr lang="hu-HU" sz="2400" dirty="0" smtClean="0"/>
              <a:t>Az irányelv ezen túl megállapításokat tesz a munkahelyi stressz megelőzése, csökkentése vonatkozásában és az irányelvben foglaltak megvalósításáról és nyomon követéséről is rendelkezik</a:t>
            </a:r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1945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11420B-A666-436C-83D0-36035DF581D6}" type="slidenum">
              <a:rPr lang="hu-HU" smtClean="0"/>
              <a:pPr/>
              <a:t>5</a:t>
            </a:fld>
            <a:endParaRPr lang="hu-H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Európai szociális párbeszéd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b="1" dirty="0"/>
          </a:p>
          <a:p>
            <a:pPr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Az  összeurópai szociális párbeszéd előbb ismertetett keretszerződésének hatására a villamosenergia-iparban szociális párbeszédet folytató szervezetek 2004 decemberében közös nyilatkozatot adtak ki a munkahelyi stresszről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Újabb nyilatkozat is tervbe volt véve 2007-ben, de tudomásom szerint ez csak tervezet maradt, annak ellenére, hogy konkrétan csak egy felmérést célzott meg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048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616488-CC0D-45D1-A8AA-7B2B7CF28764}" type="slidenum">
              <a:rPr lang="hu-HU" smtClean="0"/>
              <a:pPr/>
              <a:t>6</a:t>
            </a:fld>
            <a:endParaRPr lang="hu-H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Az Országos Munkavédelmi és Munkaügyi Főfelügyelőség tájékoztatója a munkahelyi stresszel kapcsolatosan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b="1" dirty="0"/>
          </a:p>
          <a:p>
            <a:pPr>
              <a:buFont typeface="Wingdings 2" pitchFamily="18" charset="2"/>
              <a:buNone/>
              <a:defRPr/>
            </a:pPr>
            <a:r>
              <a:rPr lang="hu-HU" sz="2400" dirty="0" smtClean="0"/>
              <a:t>    A tájékoztató a munkavédelmi törvény 2008 január 1. napjától hatályos módosításának </a:t>
            </a:r>
            <a:r>
              <a:rPr lang="hu-HU" sz="2400" dirty="0" err="1" smtClean="0"/>
              <a:t>pszichoszociális</a:t>
            </a:r>
            <a:r>
              <a:rPr lang="hu-HU" sz="2400" dirty="0" smtClean="0"/>
              <a:t> kockázatokra vonatkozó részét emeli ki, mely szerint ilyen kockázat minden a munkavállalót a munkahelyén ért hatás, melynek következtében többek közt stressz alakulhat ki.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dirty="0" smtClean="0"/>
              <a:t>   A kiadvány leszögezi: a stressz nem betegség. És a stresszhez vezető kihívások önmagukban szükségesek a testi, lelki fejlődéshez (adrenalin)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150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9D6F2B-7525-4CCA-8127-55B2F702B488}" type="slidenum">
              <a:rPr lang="hu-HU" smtClean="0"/>
              <a:pPr/>
              <a:t>7</a:t>
            </a:fld>
            <a:endParaRPr lang="hu-H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Az Országos Munkavédelmi és Munkaügyi Főfelügyelőség tájékoztatója a munkahelyi stresszel kapcsolatosan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b="1" dirty="0"/>
          </a:p>
          <a:p>
            <a:pPr>
              <a:buFont typeface="Wingdings 2" pitchFamily="18" charset="2"/>
              <a:buNone/>
              <a:defRPr/>
            </a:pPr>
            <a:r>
              <a:rPr lang="hu-HU" sz="2400" dirty="0" smtClean="0"/>
              <a:t>    Fontos, hogy meghatározhatók azon tünetek (</a:t>
            </a:r>
            <a:r>
              <a:rPr lang="hu-HU" sz="2400" dirty="0" err="1" smtClean="0"/>
              <a:t>pl</a:t>
            </a:r>
            <a:r>
              <a:rPr lang="hu-HU" sz="2400" dirty="0" smtClean="0"/>
              <a:t> nagy fluktuáció, határidők csúszása </a:t>
            </a:r>
            <a:r>
              <a:rPr lang="hu-HU" sz="2400" dirty="0" err="1" smtClean="0"/>
              <a:t>stb</a:t>
            </a:r>
            <a:r>
              <a:rPr lang="hu-HU" sz="2400" dirty="0" smtClean="0"/>
              <a:t>) amely jelzi, hogy ezen a területen baj van. 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dirty="0"/>
              <a:t> </a:t>
            </a:r>
            <a:r>
              <a:rPr lang="hu-HU" sz="2400" dirty="0" smtClean="0"/>
              <a:t>   Ekkor a munkáltatónak fel kell mérnie van-e probléma. 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</a:t>
            </a:r>
            <a:r>
              <a:rPr lang="hu-HU" sz="2400" dirty="0" smtClean="0"/>
              <a:t>Ha van, egészségfejlesztő tevékenységet kell indítania (</a:t>
            </a:r>
            <a:r>
              <a:rPr lang="hu-HU" sz="2400" dirty="0" err="1" smtClean="0"/>
              <a:t>pl</a:t>
            </a:r>
            <a:r>
              <a:rPr lang="hu-HU" sz="2400" dirty="0" smtClean="0"/>
              <a:t> </a:t>
            </a:r>
            <a:r>
              <a:rPr lang="hu-HU" sz="2400" dirty="0" err="1" smtClean="0"/>
              <a:t>stresszkezelő</a:t>
            </a:r>
            <a:r>
              <a:rPr lang="hu-HU" sz="2400" dirty="0" smtClean="0"/>
              <a:t> tréning, szerepek és feladatok világos meghatározása stb.)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dirty="0"/>
              <a:t> </a:t>
            </a:r>
            <a:r>
              <a:rPr lang="hu-HU" sz="2400" dirty="0" smtClean="0"/>
              <a:t>   A kiadvány hangsúlyozza, hogy új feladatot jelen a nemzetközi gyakorlatban is és Magyarországon is e feladatok elvégzésének ellenőrzése és kezelése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2531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709CB-C715-4B5B-8E05-2A1B943385BF}" type="slidenum">
              <a:rPr lang="hu-HU" smtClean="0"/>
              <a:pPr/>
              <a:t>8</a:t>
            </a:fld>
            <a:endParaRPr lang="hu-H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Az Országos Munkavédelmi és Munkaügyi Főfelügyelőség tájékoztatója a munkahelyi stresszel kapcsolatosan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hu-HU" sz="2400" b="1" dirty="0" smtClean="0"/>
              <a:t>  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b="1" dirty="0"/>
          </a:p>
          <a:p>
            <a:pPr>
              <a:buFont typeface="Wingdings 2" pitchFamily="18" charset="2"/>
              <a:buNone/>
              <a:defRPr/>
            </a:pPr>
            <a:r>
              <a:rPr lang="hu-HU" sz="2400" dirty="0" smtClean="0"/>
              <a:t>    Jogi háttér: </a:t>
            </a:r>
          </a:p>
          <a:p>
            <a:pPr>
              <a:defRPr/>
            </a:pPr>
            <a:r>
              <a:rPr lang="hu-HU" sz="2400" dirty="0" smtClean="0"/>
              <a:t>A Munkavédelmi törvény (pl. kockázatelemzési kötelezettség)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400" dirty="0"/>
              <a:t> </a:t>
            </a:r>
            <a:r>
              <a:rPr lang="hu-HU" sz="2400" dirty="0" smtClean="0"/>
              <a:t>   A kiadvány végül leszögezi: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400" b="1" dirty="0" smtClean="0"/>
              <a:t>Az nem reális elképzelés, miszerint kizárólag a           munkáltatón múlik, hogy ne alakuljon ki stressz, és nem reális feltételezés, hogy eltüntethetők az élet különböző szintereiről – ideértve a munkahelyeket is – a stresszt okozó tényezők. </a:t>
            </a:r>
          </a:p>
          <a:p>
            <a:pPr>
              <a:buFont typeface="Wingdings 2" pitchFamily="18" charset="2"/>
              <a:buNone/>
              <a:defRPr/>
            </a:pPr>
            <a:r>
              <a:rPr lang="hu-HU" sz="2400" dirty="0" smtClean="0"/>
              <a:t>  </a:t>
            </a:r>
          </a:p>
          <a:p>
            <a:pPr>
              <a:buFont typeface="Wingdings 2" pitchFamily="18" charset="2"/>
              <a:buNone/>
              <a:defRPr/>
            </a:pPr>
            <a:endParaRPr lang="hu-HU" sz="2400" dirty="0" smtClean="0"/>
          </a:p>
          <a:p>
            <a:pPr>
              <a:defRPr/>
            </a:pPr>
            <a:endParaRPr lang="hu-HU" sz="2400" dirty="0" smtClean="0"/>
          </a:p>
          <a:p>
            <a:pPr>
              <a:buFontTx/>
              <a:buChar char="-"/>
              <a:defRPr/>
            </a:pPr>
            <a:endParaRPr lang="hu-HU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400" b="1" dirty="0" smtClean="0"/>
          </a:p>
          <a:p>
            <a:pPr>
              <a:buFont typeface="Wingdings 2" pitchFamily="18" charset="2"/>
              <a:buNone/>
              <a:defRPr/>
            </a:pPr>
            <a:r>
              <a:rPr lang="hu-HU" sz="2400" b="1" dirty="0"/>
              <a:t> </a:t>
            </a:r>
            <a:r>
              <a:rPr lang="hu-HU" sz="2400" b="1" dirty="0" smtClean="0"/>
              <a:t>    </a:t>
            </a:r>
            <a:endParaRPr lang="hu-HU" sz="2400" dirty="0" smtClean="0"/>
          </a:p>
          <a:p>
            <a:pPr lvl="1">
              <a:buClrTx/>
              <a:buFont typeface="Wingdings" pitchFamily="2" charset="2"/>
              <a:buChar char="v"/>
              <a:defRPr/>
            </a:pPr>
            <a:endParaRPr lang="hu-HU" dirty="0" smtClean="0"/>
          </a:p>
        </p:txBody>
      </p:sp>
      <p:sp>
        <p:nvSpPr>
          <p:cNvPr id="23555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A42211-276F-4DD0-BF12-C99985126047}" type="slidenum">
              <a:rPr lang="hu-HU" smtClean="0"/>
              <a:pPr/>
              <a:t>9</a:t>
            </a:fld>
            <a:endParaRPr lang="hu-H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Egyéni 4. sém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54A838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595</Words>
  <Application>Microsoft Office PowerPoint</Application>
  <PresentationFormat>Diavetítés a képernyőre (4:3 oldalarány)</PresentationFormat>
  <Paragraphs>134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Tervezősablon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Verdana</vt:lpstr>
      <vt:lpstr>Wingdings</vt:lpstr>
      <vt:lpstr>Áramlás</vt:lpstr>
      <vt:lpstr>Áramlás</vt:lpstr>
      <vt:lpstr>1. dia</vt:lpstr>
      <vt:lpstr>A munkahelyi stressz fogalma </vt:lpstr>
      <vt:lpstr>Eu -irányelv </vt:lpstr>
      <vt:lpstr>Eu -irányelv </vt:lpstr>
      <vt:lpstr>Európai szociális párbeszéd </vt:lpstr>
      <vt:lpstr>Európai szociális párbeszéd </vt:lpstr>
      <vt:lpstr>Az Országos Munkavédelmi és Munkaügyi Főfelügyelőség tájékoztatója a munkahelyi stresszel kapcsolatosan </vt:lpstr>
      <vt:lpstr>Az Országos Munkavédelmi és Munkaügyi Főfelügyelőség tájékoztatója a munkahelyi stresszel kapcsolatosan </vt:lpstr>
      <vt:lpstr>Az Országos Munkavédelmi és Munkaügyi Főfelügyelőség tájékoztatója a munkahelyi stresszel kapcsolatosan </vt:lpstr>
      <vt:lpstr>Néhány becslés és javaslat  </vt:lpstr>
      <vt:lpstr>Néhány becslés és javaslat  </vt:lpstr>
      <vt:lpstr>  </vt:lpstr>
    </vt:vector>
  </TitlesOfParts>
  <Company>MVM Cégcsoport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Kibővített Szövetségi Vezetőségi ülés VER.DI-EVDSZ Találkozó</dc:title>
  <dc:creator>Dr Kiss Mihály</dc:creator>
  <cp:lastModifiedBy>KO010551</cp:lastModifiedBy>
  <cp:revision>160</cp:revision>
  <dcterms:created xsi:type="dcterms:W3CDTF">2010-05-28T07:46:17Z</dcterms:created>
  <dcterms:modified xsi:type="dcterms:W3CDTF">2015-01-28T12:11:58Z</dcterms:modified>
</cp:coreProperties>
</file>